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4" r:id="rId4"/>
    <p:sldId id="265" r:id="rId5"/>
    <p:sldId id="266" r:id="rId6"/>
    <p:sldId id="259" r:id="rId7"/>
    <p:sldId id="263" r:id="rId8"/>
    <p:sldId id="262" r:id="rId9"/>
    <p:sldId id="261" r:id="rId10"/>
    <p:sldId id="260" r:id="rId11"/>
    <p:sldId id="25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D22E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58" autoAdjust="0"/>
    <p:restoredTop sz="94660"/>
  </p:normalViewPr>
  <p:slideViewPr>
    <p:cSldViewPr snapToGrid="0">
      <p:cViewPr varScale="1">
        <p:scale>
          <a:sx n="45" d="100"/>
          <a:sy n="45" d="100"/>
        </p:scale>
        <p:origin x="62" y="8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png>
</file>

<file path=ppt/media/image3.jpeg>
</file>

<file path=ppt/media/image4.jp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7EBFD-5B25-1D6D-33FB-BD00C955C4A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716DF2B-FD75-8F14-7A74-83CFB462386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3DF8E4A-2DD7-E4B5-19B1-E0CCF565AA51}"/>
              </a:ext>
            </a:extLst>
          </p:cNvPr>
          <p:cNvSpPr>
            <a:spLocks noGrp="1"/>
          </p:cNvSpPr>
          <p:nvPr>
            <p:ph type="dt" sz="half" idx="10"/>
          </p:nvPr>
        </p:nvSpPr>
        <p:spPr/>
        <p:txBody>
          <a:bodyPr/>
          <a:lstStyle/>
          <a:p>
            <a:fld id="{332B6245-479D-4677-9195-B745AB99F95F}" type="datetimeFigureOut">
              <a:rPr lang="en-IN" smtClean="0"/>
              <a:t>13-10-2023</a:t>
            </a:fld>
            <a:endParaRPr lang="en-IN"/>
          </a:p>
        </p:txBody>
      </p:sp>
      <p:sp>
        <p:nvSpPr>
          <p:cNvPr id="5" name="Footer Placeholder 4">
            <a:extLst>
              <a:ext uri="{FF2B5EF4-FFF2-40B4-BE49-F238E27FC236}">
                <a16:creationId xmlns:a16="http://schemas.microsoft.com/office/drawing/2014/main" id="{C1C924E8-136F-D1D5-98B2-42CD4C7DF9F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75768D4-671F-B34E-9844-2E31A6987CB4}"/>
              </a:ext>
            </a:extLst>
          </p:cNvPr>
          <p:cNvSpPr>
            <a:spLocks noGrp="1"/>
          </p:cNvSpPr>
          <p:nvPr>
            <p:ph type="sldNum" sz="quarter" idx="12"/>
          </p:nvPr>
        </p:nvSpPr>
        <p:spPr/>
        <p:txBody>
          <a:bodyPr/>
          <a:lstStyle/>
          <a:p>
            <a:fld id="{FFD3BF7A-B3A3-4B1F-B92D-862756420E2E}" type="slidenum">
              <a:rPr lang="en-IN" smtClean="0"/>
              <a:t>‹#›</a:t>
            </a:fld>
            <a:endParaRPr lang="en-IN"/>
          </a:p>
        </p:txBody>
      </p:sp>
    </p:spTree>
    <p:extLst>
      <p:ext uri="{BB962C8B-B14F-4D97-AF65-F5344CB8AC3E}">
        <p14:creationId xmlns:p14="http://schemas.microsoft.com/office/powerpoint/2010/main" val="17164048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6D9E2-D8BA-399B-A982-74DF690F583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542C478-9393-BC33-2156-4381DD1D597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B55A84D-DB2E-2945-00F4-36C039A632E9}"/>
              </a:ext>
            </a:extLst>
          </p:cNvPr>
          <p:cNvSpPr>
            <a:spLocks noGrp="1"/>
          </p:cNvSpPr>
          <p:nvPr>
            <p:ph type="dt" sz="half" idx="10"/>
          </p:nvPr>
        </p:nvSpPr>
        <p:spPr/>
        <p:txBody>
          <a:bodyPr/>
          <a:lstStyle/>
          <a:p>
            <a:fld id="{332B6245-479D-4677-9195-B745AB99F95F}" type="datetimeFigureOut">
              <a:rPr lang="en-IN" smtClean="0"/>
              <a:t>13-10-2023</a:t>
            </a:fld>
            <a:endParaRPr lang="en-IN"/>
          </a:p>
        </p:txBody>
      </p:sp>
      <p:sp>
        <p:nvSpPr>
          <p:cNvPr id="5" name="Footer Placeholder 4">
            <a:extLst>
              <a:ext uri="{FF2B5EF4-FFF2-40B4-BE49-F238E27FC236}">
                <a16:creationId xmlns:a16="http://schemas.microsoft.com/office/drawing/2014/main" id="{3902F08F-E5F5-CC38-1940-F6D38EC26F8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6A33B36-915B-D4E1-FCF5-6FEF5E98D625}"/>
              </a:ext>
            </a:extLst>
          </p:cNvPr>
          <p:cNvSpPr>
            <a:spLocks noGrp="1"/>
          </p:cNvSpPr>
          <p:nvPr>
            <p:ph type="sldNum" sz="quarter" idx="12"/>
          </p:nvPr>
        </p:nvSpPr>
        <p:spPr/>
        <p:txBody>
          <a:bodyPr/>
          <a:lstStyle/>
          <a:p>
            <a:fld id="{FFD3BF7A-B3A3-4B1F-B92D-862756420E2E}" type="slidenum">
              <a:rPr lang="en-IN" smtClean="0"/>
              <a:t>‹#›</a:t>
            </a:fld>
            <a:endParaRPr lang="en-IN"/>
          </a:p>
        </p:txBody>
      </p:sp>
    </p:spTree>
    <p:extLst>
      <p:ext uri="{BB962C8B-B14F-4D97-AF65-F5344CB8AC3E}">
        <p14:creationId xmlns:p14="http://schemas.microsoft.com/office/powerpoint/2010/main" val="516889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451AC0A-C3F3-5BB1-3297-F9BE43C4907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41DAFBD-C0B6-E3E6-A390-FBD1C2A965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4953142-2F32-32B3-3D0B-BD6B274EE43F}"/>
              </a:ext>
            </a:extLst>
          </p:cNvPr>
          <p:cNvSpPr>
            <a:spLocks noGrp="1"/>
          </p:cNvSpPr>
          <p:nvPr>
            <p:ph type="dt" sz="half" idx="10"/>
          </p:nvPr>
        </p:nvSpPr>
        <p:spPr/>
        <p:txBody>
          <a:bodyPr/>
          <a:lstStyle/>
          <a:p>
            <a:fld id="{332B6245-479D-4677-9195-B745AB99F95F}" type="datetimeFigureOut">
              <a:rPr lang="en-IN" smtClean="0"/>
              <a:t>13-10-2023</a:t>
            </a:fld>
            <a:endParaRPr lang="en-IN"/>
          </a:p>
        </p:txBody>
      </p:sp>
      <p:sp>
        <p:nvSpPr>
          <p:cNvPr id="5" name="Footer Placeholder 4">
            <a:extLst>
              <a:ext uri="{FF2B5EF4-FFF2-40B4-BE49-F238E27FC236}">
                <a16:creationId xmlns:a16="http://schemas.microsoft.com/office/drawing/2014/main" id="{5C576D44-A63A-73C7-5B00-7FF925A70F3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DE29425-E6A2-FB9C-D4E2-7662406CA974}"/>
              </a:ext>
            </a:extLst>
          </p:cNvPr>
          <p:cNvSpPr>
            <a:spLocks noGrp="1"/>
          </p:cNvSpPr>
          <p:nvPr>
            <p:ph type="sldNum" sz="quarter" idx="12"/>
          </p:nvPr>
        </p:nvSpPr>
        <p:spPr/>
        <p:txBody>
          <a:bodyPr/>
          <a:lstStyle/>
          <a:p>
            <a:fld id="{FFD3BF7A-B3A3-4B1F-B92D-862756420E2E}" type="slidenum">
              <a:rPr lang="en-IN" smtClean="0"/>
              <a:t>‹#›</a:t>
            </a:fld>
            <a:endParaRPr lang="en-IN"/>
          </a:p>
        </p:txBody>
      </p:sp>
    </p:spTree>
    <p:extLst>
      <p:ext uri="{BB962C8B-B14F-4D97-AF65-F5344CB8AC3E}">
        <p14:creationId xmlns:p14="http://schemas.microsoft.com/office/powerpoint/2010/main" val="3521618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08166-EAFD-FA87-CE0A-41ADF2287F5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8982D1F-BE94-5DCE-399A-C91775557B2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A1AAAEE-502B-82C9-30AF-BF11CDE255D4}"/>
              </a:ext>
            </a:extLst>
          </p:cNvPr>
          <p:cNvSpPr>
            <a:spLocks noGrp="1"/>
          </p:cNvSpPr>
          <p:nvPr>
            <p:ph type="dt" sz="half" idx="10"/>
          </p:nvPr>
        </p:nvSpPr>
        <p:spPr/>
        <p:txBody>
          <a:bodyPr/>
          <a:lstStyle/>
          <a:p>
            <a:fld id="{332B6245-479D-4677-9195-B745AB99F95F}" type="datetimeFigureOut">
              <a:rPr lang="en-IN" smtClean="0"/>
              <a:t>13-10-2023</a:t>
            </a:fld>
            <a:endParaRPr lang="en-IN"/>
          </a:p>
        </p:txBody>
      </p:sp>
      <p:sp>
        <p:nvSpPr>
          <p:cNvPr id="5" name="Footer Placeholder 4">
            <a:extLst>
              <a:ext uri="{FF2B5EF4-FFF2-40B4-BE49-F238E27FC236}">
                <a16:creationId xmlns:a16="http://schemas.microsoft.com/office/drawing/2014/main" id="{D64E9738-2505-03ED-FB62-80CEB60528D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C2A5B9B-DE59-CFE2-22FD-333486029A51}"/>
              </a:ext>
            </a:extLst>
          </p:cNvPr>
          <p:cNvSpPr>
            <a:spLocks noGrp="1"/>
          </p:cNvSpPr>
          <p:nvPr>
            <p:ph type="sldNum" sz="quarter" idx="12"/>
          </p:nvPr>
        </p:nvSpPr>
        <p:spPr/>
        <p:txBody>
          <a:bodyPr/>
          <a:lstStyle/>
          <a:p>
            <a:fld id="{FFD3BF7A-B3A3-4B1F-B92D-862756420E2E}" type="slidenum">
              <a:rPr lang="en-IN" smtClean="0"/>
              <a:t>‹#›</a:t>
            </a:fld>
            <a:endParaRPr lang="en-IN"/>
          </a:p>
        </p:txBody>
      </p:sp>
    </p:spTree>
    <p:extLst>
      <p:ext uri="{BB962C8B-B14F-4D97-AF65-F5344CB8AC3E}">
        <p14:creationId xmlns:p14="http://schemas.microsoft.com/office/powerpoint/2010/main" val="42866749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B4232-3274-80C8-B368-992A9C7DD1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FC34A4E-B937-D155-8D7C-CAD903407BD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AB21B6F-1314-D68C-12F3-6A2DCCF0FF0E}"/>
              </a:ext>
            </a:extLst>
          </p:cNvPr>
          <p:cNvSpPr>
            <a:spLocks noGrp="1"/>
          </p:cNvSpPr>
          <p:nvPr>
            <p:ph type="dt" sz="half" idx="10"/>
          </p:nvPr>
        </p:nvSpPr>
        <p:spPr/>
        <p:txBody>
          <a:bodyPr/>
          <a:lstStyle/>
          <a:p>
            <a:fld id="{332B6245-479D-4677-9195-B745AB99F95F}" type="datetimeFigureOut">
              <a:rPr lang="en-IN" smtClean="0"/>
              <a:t>13-10-2023</a:t>
            </a:fld>
            <a:endParaRPr lang="en-IN"/>
          </a:p>
        </p:txBody>
      </p:sp>
      <p:sp>
        <p:nvSpPr>
          <p:cNvPr id="5" name="Footer Placeholder 4">
            <a:extLst>
              <a:ext uri="{FF2B5EF4-FFF2-40B4-BE49-F238E27FC236}">
                <a16:creationId xmlns:a16="http://schemas.microsoft.com/office/drawing/2014/main" id="{2A54F434-EB7D-3EFF-4A51-A80A6B04881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690010C-54F6-FB5D-9298-8B21B10B8227}"/>
              </a:ext>
            </a:extLst>
          </p:cNvPr>
          <p:cNvSpPr>
            <a:spLocks noGrp="1"/>
          </p:cNvSpPr>
          <p:nvPr>
            <p:ph type="sldNum" sz="quarter" idx="12"/>
          </p:nvPr>
        </p:nvSpPr>
        <p:spPr/>
        <p:txBody>
          <a:bodyPr/>
          <a:lstStyle/>
          <a:p>
            <a:fld id="{FFD3BF7A-B3A3-4B1F-B92D-862756420E2E}" type="slidenum">
              <a:rPr lang="en-IN" smtClean="0"/>
              <a:t>‹#›</a:t>
            </a:fld>
            <a:endParaRPr lang="en-IN"/>
          </a:p>
        </p:txBody>
      </p:sp>
    </p:spTree>
    <p:extLst>
      <p:ext uri="{BB962C8B-B14F-4D97-AF65-F5344CB8AC3E}">
        <p14:creationId xmlns:p14="http://schemas.microsoft.com/office/powerpoint/2010/main" val="30278197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39196-7E26-12D7-4D35-481A7451BEC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EFA62D4-72D3-E1F8-7138-84DCFA48A4E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7C0FB8E-F562-77E8-1DF1-15B5AEE03C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AB0A74A-1184-0A78-B7FC-E7B073BD7A03}"/>
              </a:ext>
            </a:extLst>
          </p:cNvPr>
          <p:cNvSpPr>
            <a:spLocks noGrp="1"/>
          </p:cNvSpPr>
          <p:nvPr>
            <p:ph type="dt" sz="half" idx="10"/>
          </p:nvPr>
        </p:nvSpPr>
        <p:spPr/>
        <p:txBody>
          <a:bodyPr/>
          <a:lstStyle/>
          <a:p>
            <a:fld id="{332B6245-479D-4677-9195-B745AB99F95F}" type="datetimeFigureOut">
              <a:rPr lang="en-IN" smtClean="0"/>
              <a:t>13-10-2023</a:t>
            </a:fld>
            <a:endParaRPr lang="en-IN"/>
          </a:p>
        </p:txBody>
      </p:sp>
      <p:sp>
        <p:nvSpPr>
          <p:cNvPr id="6" name="Footer Placeholder 5">
            <a:extLst>
              <a:ext uri="{FF2B5EF4-FFF2-40B4-BE49-F238E27FC236}">
                <a16:creationId xmlns:a16="http://schemas.microsoft.com/office/drawing/2014/main" id="{2DAAD8E1-6DB9-F784-E610-263D40BC6F3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B42D05C-F94F-43D2-060F-84D1FCBE24FA}"/>
              </a:ext>
            </a:extLst>
          </p:cNvPr>
          <p:cNvSpPr>
            <a:spLocks noGrp="1"/>
          </p:cNvSpPr>
          <p:nvPr>
            <p:ph type="sldNum" sz="quarter" idx="12"/>
          </p:nvPr>
        </p:nvSpPr>
        <p:spPr/>
        <p:txBody>
          <a:bodyPr/>
          <a:lstStyle/>
          <a:p>
            <a:fld id="{FFD3BF7A-B3A3-4B1F-B92D-862756420E2E}" type="slidenum">
              <a:rPr lang="en-IN" smtClean="0"/>
              <a:t>‹#›</a:t>
            </a:fld>
            <a:endParaRPr lang="en-IN"/>
          </a:p>
        </p:txBody>
      </p:sp>
    </p:spTree>
    <p:extLst>
      <p:ext uri="{BB962C8B-B14F-4D97-AF65-F5344CB8AC3E}">
        <p14:creationId xmlns:p14="http://schemas.microsoft.com/office/powerpoint/2010/main" val="1983384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8DCA2-371F-1CE4-279B-D8F69CA4F2A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6B5387E-D8BE-AE9F-5E9D-3277D58588D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9523EF5-BA2C-20D5-2E65-3B53513DF01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9B35008-3907-A8D1-9DBD-C2CD7043194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30DAB27-190F-C6D7-A7B4-5B92D3DE014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6C84EE1-9D4A-9D23-ACF4-6F61AA595391}"/>
              </a:ext>
            </a:extLst>
          </p:cNvPr>
          <p:cNvSpPr>
            <a:spLocks noGrp="1"/>
          </p:cNvSpPr>
          <p:nvPr>
            <p:ph type="dt" sz="half" idx="10"/>
          </p:nvPr>
        </p:nvSpPr>
        <p:spPr/>
        <p:txBody>
          <a:bodyPr/>
          <a:lstStyle/>
          <a:p>
            <a:fld id="{332B6245-479D-4677-9195-B745AB99F95F}" type="datetimeFigureOut">
              <a:rPr lang="en-IN" smtClean="0"/>
              <a:t>13-10-2023</a:t>
            </a:fld>
            <a:endParaRPr lang="en-IN"/>
          </a:p>
        </p:txBody>
      </p:sp>
      <p:sp>
        <p:nvSpPr>
          <p:cNvPr id="8" name="Footer Placeholder 7">
            <a:extLst>
              <a:ext uri="{FF2B5EF4-FFF2-40B4-BE49-F238E27FC236}">
                <a16:creationId xmlns:a16="http://schemas.microsoft.com/office/drawing/2014/main" id="{6A1595FB-37AC-9C7E-77A4-E3F1A7964D0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7159C9E-2EF9-370F-C2D7-0F176CC8C31F}"/>
              </a:ext>
            </a:extLst>
          </p:cNvPr>
          <p:cNvSpPr>
            <a:spLocks noGrp="1"/>
          </p:cNvSpPr>
          <p:nvPr>
            <p:ph type="sldNum" sz="quarter" idx="12"/>
          </p:nvPr>
        </p:nvSpPr>
        <p:spPr/>
        <p:txBody>
          <a:bodyPr/>
          <a:lstStyle/>
          <a:p>
            <a:fld id="{FFD3BF7A-B3A3-4B1F-B92D-862756420E2E}" type="slidenum">
              <a:rPr lang="en-IN" smtClean="0"/>
              <a:t>‹#›</a:t>
            </a:fld>
            <a:endParaRPr lang="en-IN"/>
          </a:p>
        </p:txBody>
      </p:sp>
    </p:spTree>
    <p:extLst>
      <p:ext uri="{BB962C8B-B14F-4D97-AF65-F5344CB8AC3E}">
        <p14:creationId xmlns:p14="http://schemas.microsoft.com/office/powerpoint/2010/main" val="30062942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24BB4-9980-99CD-9F03-AC664C9DB8F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2FE14E9-D187-6CD9-A773-C81D7C25D9CD}"/>
              </a:ext>
            </a:extLst>
          </p:cNvPr>
          <p:cNvSpPr>
            <a:spLocks noGrp="1"/>
          </p:cNvSpPr>
          <p:nvPr>
            <p:ph type="dt" sz="half" idx="10"/>
          </p:nvPr>
        </p:nvSpPr>
        <p:spPr/>
        <p:txBody>
          <a:bodyPr/>
          <a:lstStyle/>
          <a:p>
            <a:fld id="{332B6245-479D-4677-9195-B745AB99F95F}" type="datetimeFigureOut">
              <a:rPr lang="en-IN" smtClean="0"/>
              <a:t>13-10-2023</a:t>
            </a:fld>
            <a:endParaRPr lang="en-IN"/>
          </a:p>
        </p:txBody>
      </p:sp>
      <p:sp>
        <p:nvSpPr>
          <p:cNvPr id="4" name="Footer Placeholder 3">
            <a:extLst>
              <a:ext uri="{FF2B5EF4-FFF2-40B4-BE49-F238E27FC236}">
                <a16:creationId xmlns:a16="http://schemas.microsoft.com/office/drawing/2014/main" id="{38F4665B-7700-CF90-8269-481088D492F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142827B-7781-5CAF-44ED-C57C42F61287}"/>
              </a:ext>
            </a:extLst>
          </p:cNvPr>
          <p:cNvSpPr>
            <a:spLocks noGrp="1"/>
          </p:cNvSpPr>
          <p:nvPr>
            <p:ph type="sldNum" sz="quarter" idx="12"/>
          </p:nvPr>
        </p:nvSpPr>
        <p:spPr/>
        <p:txBody>
          <a:bodyPr/>
          <a:lstStyle/>
          <a:p>
            <a:fld id="{FFD3BF7A-B3A3-4B1F-B92D-862756420E2E}" type="slidenum">
              <a:rPr lang="en-IN" smtClean="0"/>
              <a:t>‹#›</a:t>
            </a:fld>
            <a:endParaRPr lang="en-IN"/>
          </a:p>
        </p:txBody>
      </p:sp>
    </p:spTree>
    <p:extLst>
      <p:ext uri="{BB962C8B-B14F-4D97-AF65-F5344CB8AC3E}">
        <p14:creationId xmlns:p14="http://schemas.microsoft.com/office/powerpoint/2010/main" val="795836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9EA984B-1A29-EF30-20FB-E023D72C6AB0}"/>
              </a:ext>
            </a:extLst>
          </p:cNvPr>
          <p:cNvSpPr>
            <a:spLocks noGrp="1"/>
          </p:cNvSpPr>
          <p:nvPr>
            <p:ph type="dt" sz="half" idx="10"/>
          </p:nvPr>
        </p:nvSpPr>
        <p:spPr/>
        <p:txBody>
          <a:bodyPr/>
          <a:lstStyle/>
          <a:p>
            <a:fld id="{332B6245-479D-4677-9195-B745AB99F95F}" type="datetimeFigureOut">
              <a:rPr lang="en-IN" smtClean="0"/>
              <a:t>13-10-2023</a:t>
            </a:fld>
            <a:endParaRPr lang="en-IN"/>
          </a:p>
        </p:txBody>
      </p:sp>
      <p:sp>
        <p:nvSpPr>
          <p:cNvPr id="3" name="Footer Placeholder 2">
            <a:extLst>
              <a:ext uri="{FF2B5EF4-FFF2-40B4-BE49-F238E27FC236}">
                <a16:creationId xmlns:a16="http://schemas.microsoft.com/office/drawing/2014/main" id="{42DA99A5-B5E0-29B5-2A4C-D3AF2FEAA32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5404D0E-91C9-9C9E-E6E4-92B4AC3C086F}"/>
              </a:ext>
            </a:extLst>
          </p:cNvPr>
          <p:cNvSpPr>
            <a:spLocks noGrp="1"/>
          </p:cNvSpPr>
          <p:nvPr>
            <p:ph type="sldNum" sz="quarter" idx="12"/>
          </p:nvPr>
        </p:nvSpPr>
        <p:spPr/>
        <p:txBody>
          <a:bodyPr/>
          <a:lstStyle/>
          <a:p>
            <a:fld id="{FFD3BF7A-B3A3-4B1F-B92D-862756420E2E}" type="slidenum">
              <a:rPr lang="en-IN" smtClean="0"/>
              <a:t>‹#›</a:t>
            </a:fld>
            <a:endParaRPr lang="en-IN"/>
          </a:p>
        </p:txBody>
      </p:sp>
    </p:spTree>
    <p:extLst>
      <p:ext uri="{BB962C8B-B14F-4D97-AF65-F5344CB8AC3E}">
        <p14:creationId xmlns:p14="http://schemas.microsoft.com/office/powerpoint/2010/main" val="14013608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0F08A-24A4-0A31-CA5F-ADCE96E920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47A1797-C1D1-3DEA-886F-38898169B9F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BFDFFA9-3F4C-349E-831D-57D7B5D294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F9444E-CE94-970F-0A32-10DF5DEBF969}"/>
              </a:ext>
            </a:extLst>
          </p:cNvPr>
          <p:cNvSpPr>
            <a:spLocks noGrp="1"/>
          </p:cNvSpPr>
          <p:nvPr>
            <p:ph type="dt" sz="half" idx="10"/>
          </p:nvPr>
        </p:nvSpPr>
        <p:spPr/>
        <p:txBody>
          <a:bodyPr/>
          <a:lstStyle/>
          <a:p>
            <a:fld id="{332B6245-479D-4677-9195-B745AB99F95F}" type="datetimeFigureOut">
              <a:rPr lang="en-IN" smtClean="0"/>
              <a:t>13-10-2023</a:t>
            </a:fld>
            <a:endParaRPr lang="en-IN"/>
          </a:p>
        </p:txBody>
      </p:sp>
      <p:sp>
        <p:nvSpPr>
          <p:cNvPr id="6" name="Footer Placeholder 5">
            <a:extLst>
              <a:ext uri="{FF2B5EF4-FFF2-40B4-BE49-F238E27FC236}">
                <a16:creationId xmlns:a16="http://schemas.microsoft.com/office/drawing/2014/main" id="{121D9713-30E6-E176-EAD8-D663F53C9AA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807F810-D84F-CD94-A0F9-F3A5AB9D7E24}"/>
              </a:ext>
            </a:extLst>
          </p:cNvPr>
          <p:cNvSpPr>
            <a:spLocks noGrp="1"/>
          </p:cNvSpPr>
          <p:nvPr>
            <p:ph type="sldNum" sz="quarter" idx="12"/>
          </p:nvPr>
        </p:nvSpPr>
        <p:spPr/>
        <p:txBody>
          <a:bodyPr/>
          <a:lstStyle/>
          <a:p>
            <a:fld id="{FFD3BF7A-B3A3-4B1F-B92D-862756420E2E}" type="slidenum">
              <a:rPr lang="en-IN" smtClean="0"/>
              <a:t>‹#›</a:t>
            </a:fld>
            <a:endParaRPr lang="en-IN"/>
          </a:p>
        </p:txBody>
      </p:sp>
    </p:spTree>
    <p:extLst>
      <p:ext uri="{BB962C8B-B14F-4D97-AF65-F5344CB8AC3E}">
        <p14:creationId xmlns:p14="http://schemas.microsoft.com/office/powerpoint/2010/main" val="21891494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21746-5FED-72BA-8EDC-0B76C69DAB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28AEA78-6733-B075-9A42-3FFE388A7D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C531BFB-F726-2FB5-5EC6-AB7A7F1E4D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A19DF5-FD8B-9DF3-27CA-7C18D0C9181E}"/>
              </a:ext>
            </a:extLst>
          </p:cNvPr>
          <p:cNvSpPr>
            <a:spLocks noGrp="1"/>
          </p:cNvSpPr>
          <p:nvPr>
            <p:ph type="dt" sz="half" idx="10"/>
          </p:nvPr>
        </p:nvSpPr>
        <p:spPr/>
        <p:txBody>
          <a:bodyPr/>
          <a:lstStyle/>
          <a:p>
            <a:fld id="{332B6245-479D-4677-9195-B745AB99F95F}" type="datetimeFigureOut">
              <a:rPr lang="en-IN" smtClean="0"/>
              <a:t>13-10-2023</a:t>
            </a:fld>
            <a:endParaRPr lang="en-IN"/>
          </a:p>
        </p:txBody>
      </p:sp>
      <p:sp>
        <p:nvSpPr>
          <p:cNvPr id="6" name="Footer Placeholder 5">
            <a:extLst>
              <a:ext uri="{FF2B5EF4-FFF2-40B4-BE49-F238E27FC236}">
                <a16:creationId xmlns:a16="http://schemas.microsoft.com/office/drawing/2014/main" id="{E5850A04-19B7-BB19-B175-E7557AA1D9D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64C00C7-5434-7547-8976-98D7651E0631}"/>
              </a:ext>
            </a:extLst>
          </p:cNvPr>
          <p:cNvSpPr>
            <a:spLocks noGrp="1"/>
          </p:cNvSpPr>
          <p:nvPr>
            <p:ph type="sldNum" sz="quarter" idx="12"/>
          </p:nvPr>
        </p:nvSpPr>
        <p:spPr/>
        <p:txBody>
          <a:bodyPr/>
          <a:lstStyle/>
          <a:p>
            <a:fld id="{FFD3BF7A-B3A3-4B1F-B92D-862756420E2E}" type="slidenum">
              <a:rPr lang="en-IN" smtClean="0"/>
              <a:t>‹#›</a:t>
            </a:fld>
            <a:endParaRPr lang="en-IN"/>
          </a:p>
        </p:txBody>
      </p:sp>
    </p:spTree>
    <p:extLst>
      <p:ext uri="{BB962C8B-B14F-4D97-AF65-F5344CB8AC3E}">
        <p14:creationId xmlns:p14="http://schemas.microsoft.com/office/powerpoint/2010/main" val="4000289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E1E845-8377-1DD2-69A6-2B97A61CE81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534F9FB-E8DF-40D3-40B5-E0B9027D67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9027E5B-FE39-35FF-8B3D-915207F49CD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2B6245-479D-4677-9195-B745AB99F95F}" type="datetimeFigureOut">
              <a:rPr lang="en-IN" smtClean="0"/>
              <a:t>13-10-2023</a:t>
            </a:fld>
            <a:endParaRPr lang="en-IN"/>
          </a:p>
        </p:txBody>
      </p:sp>
      <p:sp>
        <p:nvSpPr>
          <p:cNvPr id="5" name="Footer Placeholder 4">
            <a:extLst>
              <a:ext uri="{FF2B5EF4-FFF2-40B4-BE49-F238E27FC236}">
                <a16:creationId xmlns:a16="http://schemas.microsoft.com/office/drawing/2014/main" id="{61805DD5-9889-089A-5FD4-998D2B78C0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80D3556-1F51-1049-9E3E-6AA061AB1C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D3BF7A-B3A3-4B1F-B92D-862756420E2E}" type="slidenum">
              <a:rPr lang="en-IN" smtClean="0"/>
              <a:t>‹#›</a:t>
            </a:fld>
            <a:endParaRPr lang="en-IN"/>
          </a:p>
        </p:txBody>
      </p:sp>
    </p:spTree>
    <p:extLst>
      <p:ext uri="{BB962C8B-B14F-4D97-AF65-F5344CB8AC3E}">
        <p14:creationId xmlns:p14="http://schemas.microsoft.com/office/powerpoint/2010/main" val="22446170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F048A4BB-880F-1912-AE34-9DF8E56ECA5E}"/>
              </a:ext>
            </a:extLst>
          </p:cNvPr>
          <p:cNvSpPr/>
          <p:nvPr/>
        </p:nvSpPr>
        <p:spPr>
          <a:xfrm>
            <a:off x="141870" y="2612886"/>
            <a:ext cx="1043463" cy="817508"/>
          </a:xfrm>
          <a:prstGeom prst="rect">
            <a:avLst/>
          </a:prstGeom>
          <a:gradFill>
            <a:gsLst>
              <a:gs pos="0">
                <a:schemeClr val="bg1"/>
              </a:gs>
              <a:gs pos="100000">
                <a:schemeClr val="accent1">
                  <a:lumMod val="60000"/>
                  <a:lumOff val="40000"/>
                </a:schemeClr>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22" name="Group 21">
            <a:extLst>
              <a:ext uri="{FF2B5EF4-FFF2-40B4-BE49-F238E27FC236}">
                <a16:creationId xmlns:a16="http://schemas.microsoft.com/office/drawing/2014/main" id="{1F8ED099-E490-DAA9-326D-0F45E4795AE6}"/>
              </a:ext>
            </a:extLst>
          </p:cNvPr>
          <p:cNvGrpSpPr/>
          <p:nvPr/>
        </p:nvGrpSpPr>
        <p:grpSpPr>
          <a:xfrm>
            <a:off x="5520266" y="923835"/>
            <a:ext cx="5554132" cy="5416729"/>
            <a:chOff x="6502400" y="551301"/>
            <a:chExt cx="5554132" cy="5416729"/>
          </a:xfrm>
          <a:blipFill>
            <a:blip r:embed="rId2"/>
            <a:stretch>
              <a:fillRect/>
            </a:stretch>
          </a:blipFill>
        </p:grpSpPr>
        <p:sp>
          <p:nvSpPr>
            <p:cNvPr id="6" name="Freeform: Shape 5">
              <a:extLst>
                <a:ext uri="{FF2B5EF4-FFF2-40B4-BE49-F238E27FC236}">
                  <a16:creationId xmlns:a16="http://schemas.microsoft.com/office/drawing/2014/main" id="{EB9CB7FA-4507-8209-0B23-AB72646E98A7}"/>
                </a:ext>
              </a:extLst>
            </p:cNvPr>
            <p:cNvSpPr/>
            <p:nvPr/>
          </p:nvSpPr>
          <p:spPr>
            <a:xfrm>
              <a:off x="8908229" y="551301"/>
              <a:ext cx="3148303" cy="1205056"/>
            </a:xfrm>
            <a:custGeom>
              <a:avLst/>
              <a:gdLst>
                <a:gd name="connsiteX0" fmla="*/ 0 w 2664380"/>
                <a:gd name="connsiteY0" fmla="*/ 0 h 1205056"/>
                <a:gd name="connsiteX1" fmla="*/ 2664380 w 2664380"/>
                <a:gd name="connsiteY1" fmla="*/ 0 h 1205056"/>
                <a:gd name="connsiteX2" fmla="*/ 2664380 w 2664380"/>
                <a:gd name="connsiteY2" fmla="*/ 1205056 h 1205056"/>
                <a:gd name="connsiteX3" fmla="*/ 0 w 2664380"/>
                <a:gd name="connsiteY3" fmla="*/ 1205056 h 1205056"/>
                <a:gd name="connsiteX4" fmla="*/ 0 w 2664380"/>
                <a:gd name="connsiteY4" fmla="*/ 0 h 1205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4380" h="1205056">
                  <a:moveTo>
                    <a:pt x="0" y="0"/>
                  </a:moveTo>
                  <a:lnTo>
                    <a:pt x="2664380" y="0"/>
                  </a:lnTo>
                  <a:lnTo>
                    <a:pt x="2664380" y="1205056"/>
                  </a:lnTo>
                  <a:lnTo>
                    <a:pt x="0" y="1205056"/>
                  </a:lnTo>
                  <a:lnTo>
                    <a:pt x="0" y="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9550" tIns="209550" rIns="209550" bIns="209550" numCol="1" spcCol="1270" anchor="ctr" anchorCtr="0">
              <a:noAutofit/>
            </a:bodyPr>
            <a:lstStyle/>
            <a:p>
              <a:pPr marL="0" lvl="0" indent="0" algn="ctr" defTabSz="2444750">
                <a:lnSpc>
                  <a:spcPct val="90000"/>
                </a:lnSpc>
                <a:spcBef>
                  <a:spcPct val="0"/>
                </a:spcBef>
                <a:spcAft>
                  <a:spcPct val="35000"/>
                </a:spcAft>
                <a:buNone/>
              </a:pPr>
              <a:endParaRPr lang="en-IN" sz="5500" kern="1200"/>
            </a:p>
          </p:txBody>
        </p:sp>
        <p:sp>
          <p:nvSpPr>
            <p:cNvPr id="7" name="Rectangle 6">
              <a:extLst>
                <a:ext uri="{FF2B5EF4-FFF2-40B4-BE49-F238E27FC236}">
                  <a16:creationId xmlns:a16="http://schemas.microsoft.com/office/drawing/2014/main" id="{8168B407-AE0B-8A41-45B4-1C8449C7A651}"/>
                </a:ext>
              </a:extLst>
            </p:cNvPr>
            <p:cNvSpPr/>
            <p:nvPr/>
          </p:nvSpPr>
          <p:spPr>
            <a:xfrm>
              <a:off x="7806267" y="551301"/>
              <a:ext cx="982662" cy="1205056"/>
            </a:xfrm>
            <a:prstGeom prst="rect">
              <a:avLst/>
            </a:pr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IN"/>
            </a:p>
          </p:txBody>
        </p:sp>
        <p:sp>
          <p:nvSpPr>
            <p:cNvPr id="8" name="Freeform: Shape 7">
              <a:extLst>
                <a:ext uri="{FF2B5EF4-FFF2-40B4-BE49-F238E27FC236}">
                  <a16:creationId xmlns:a16="http://schemas.microsoft.com/office/drawing/2014/main" id="{54A6463C-F8AD-DE09-271A-628570D9A273}"/>
                </a:ext>
              </a:extLst>
            </p:cNvPr>
            <p:cNvSpPr/>
            <p:nvPr/>
          </p:nvSpPr>
          <p:spPr>
            <a:xfrm>
              <a:off x="6993467" y="1955192"/>
              <a:ext cx="3266836" cy="1205056"/>
            </a:xfrm>
            <a:custGeom>
              <a:avLst/>
              <a:gdLst>
                <a:gd name="connsiteX0" fmla="*/ 0 w 2664380"/>
                <a:gd name="connsiteY0" fmla="*/ 0 h 1205056"/>
                <a:gd name="connsiteX1" fmla="*/ 2664380 w 2664380"/>
                <a:gd name="connsiteY1" fmla="*/ 0 h 1205056"/>
                <a:gd name="connsiteX2" fmla="*/ 2664380 w 2664380"/>
                <a:gd name="connsiteY2" fmla="*/ 1205056 h 1205056"/>
                <a:gd name="connsiteX3" fmla="*/ 0 w 2664380"/>
                <a:gd name="connsiteY3" fmla="*/ 1205056 h 1205056"/>
                <a:gd name="connsiteX4" fmla="*/ 0 w 2664380"/>
                <a:gd name="connsiteY4" fmla="*/ 0 h 1205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4380" h="1205056">
                  <a:moveTo>
                    <a:pt x="0" y="0"/>
                  </a:moveTo>
                  <a:lnTo>
                    <a:pt x="2664380" y="0"/>
                  </a:lnTo>
                  <a:lnTo>
                    <a:pt x="2664380" y="1205056"/>
                  </a:lnTo>
                  <a:lnTo>
                    <a:pt x="0" y="1205056"/>
                  </a:lnTo>
                  <a:lnTo>
                    <a:pt x="0" y="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9550" tIns="209550" rIns="209550" bIns="209550" numCol="1" spcCol="1270" anchor="ctr" anchorCtr="0">
              <a:noAutofit/>
            </a:bodyPr>
            <a:lstStyle/>
            <a:p>
              <a:pPr marL="0" lvl="0" indent="0" algn="ctr" defTabSz="2444750">
                <a:lnSpc>
                  <a:spcPct val="90000"/>
                </a:lnSpc>
                <a:spcBef>
                  <a:spcPct val="0"/>
                </a:spcBef>
                <a:spcAft>
                  <a:spcPct val="35000"/>
                </a:spcAft>
                <a:buNone/>
              </a:pPr>
              <a:endParaRPr lang="en-IN" sz="5500" kern="1200"/>
            </a:p>
          </p:txBody>
        </p:sp>
        <p:sp>
          <p:nvSpPr>
            <p:cNvPr id="9" name="Rectangle 8">
              <a:extLst>
                <a:ext uri="{FF2B5EF4-FFF2-40B4-BE49-F238E27FC236}">
                  <a16:creationId xmlns:a16="http://schemas.microsoft.com/office/drawing/2014/main" id="{7FC2953A-BF5A-6FCD-2849-780CDA2CD89E}"/>
                </a:ext>
              </a:extLst>
            </p:cNvPr>
            <p:cNvSpPr/>
            <p:nvPr/>
          </p:nvSpPr>
          <p:spPr>
            <a:xfrm>
              <a:off x="10379603" y="1955192"/>
              <a:ext cx="1473729" cy="1205056"/>
            </a:xfrm>
            <a:prstGeom prst="rect">
              <a:avLst/>
            </a:pr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IN"/>
            </a:p>
          </p:txBody>
        </p:sp>
        <p:sp>
          <p:nvSpPr>
            <p:cNvPr id="10" name="Freeform: Shape 9">
              <a:extLst>
                <a:ext uri="{FF2B5EF4-FFF2-40B4-BE49-F238E27FC236}">
                  <a16:creationId xmlns:a16="http://schemas.microsoft.com/office/drawing/2014/main" id="{198827BE-DF17-2023-FEBC-BD07403D3986}"/>
                </a:ext>
              </a:extLst>
            </p:cNvPr>
            <p:cNvSpPr/>
            <p:nvPr/>
          </p:nvSpPr>
          <p:spPr>
            <a:xfrm>
              <a:off x="8908230" y="3359083"/>
              <a:ext cx="3148302" cy="1205056"/>
            </a:xfrm>
            <a:custGeom>
              <a:avLst/>
              <a:gdLst>
                <a:gd name="connsiteX0" fmla="*/ 0 w 2664380"/>
                <a:gd name="connsiteY0" fmla="*/ 0 h 1205056"/>
                <a:gd name="connsiteX1" fmla="*/ 2664380 w 2664380"/>
                <a:gd name="connsiteY1" fmla="*/ 0 h 1205056"/>
                <a:gd name="connsiteX2" fmla="*/ 2664380 w 2664380"/>
                <a:gd name="connsiteY2" fmla="*/ 1205056 h 1205056"/>
                <a:gd name="connsiteX3" fmla="*/ 0 w 2664380"/>
                <a:gd name="connsiteY3" fmla="*/ 1205056 h 1205056"/>
                <a:gd name="connsiteX4" fmla="*/ 0 w 2664380"/>
                <a:gd name="connsiteY4" fmla="*/ 0 h 1205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4380" h="1205056">
                  <a:moveTo>
                    <a:pt x="0" y="0"/>
                  </a:moveTo>
                  <a:lnTo>
                    <a:pt x="2664380" y="0"/>
                  </a:lnTo>
                  <a:lnTo>
                    <a:pt x="2664380" y="1205056"/>
                  </a:lnTo>
                  <a:lnTo>
                    <a:pt x="0" y="1205056"/>
                  </a:lnTo>
                  <a:lnTo>
                    <a:pt x="0" y="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9550" tIns="209550" rIns="209550" bIns="209550" numCol="1" spcCol="1270" anchor="ctr" anchorCtr="0">
              <a:noAutofit/>
            </a:bodyPr>
            <a:lstStyle/>
            <a:p>
              <a:pPr marL="0" lvl="0" indent="0" algn="ctr" defTabSz="2444750">
                <a:lnSpc>
                  <a:spcPct val="90000"/>
                </a:lnSpc>
                <a:spcBef>
                  <a:spcPct val="0"/>
                </a:spcBef>
                <a:spcAft>
                  <a:spcPct val="35000"/>
                </a:spcAft>
                <a:buNone/>
              </a:pPr>
              <a:endParaRPr lang="en-IN" sz="5500" kern="1200"/>
            </a:p>
          </p:txBody>
        </p:sp>
        <p:sp>
          <p:nvSpPr>
            <p:cNvPr id="11" name="Rectangle 10">
              <a:extLst>
                <a:ext uri="{FF2B5EF4-FFF2-40B4-BE49-F238E27FC236}">
                  <a16:creationId xmlns:a16="http://schemas.microsoft.com/office/drawing/2014/main" id="{61E34D71-03A4-8F37-811F-8AF0CD524570}"/>
                </a:ext>
              </a:extLst>
            </p:cNvPr>
            <p:cNvSpPr/>
            <p:nvPr/>
          </p:nvSpPr>
          <p:spPr>
            <a:xfrm>
              <a:off x="7366000" y="3359083"/>
              <a:ext cx="1422929" cy="1205056"/>
            </a:xfrm>
            <a:prstGeom prst="rect">
              <a:avLst/>
            </a:pr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IN" dirty="0"/>
            </a:p>
          </p:txBody>
        </p:sp>
        <p:sp>
          <p:nvSpPr>
            <p:cNvPr id="12" name="Freeform: Shape 11">
              <a:extLst>
                <a:ext uri="{FF2B5EF4-FFF2-40B4-BE49-F238E27FC236}">
                  <a16:creationId xmlns:a16="http://schemas.microsoft.com/office/drawing/2014/main" id="{7252B773-24D5-E37B-F3D4-563989BD2615}"/>
                </a:ext>
              </a:extLst>
            </p:cNvPr>
            <p:cNvSpPr/>
            <p:nvPr/>
          </p:nvSpPr>
          <p:spPr>
            <a:xfrm>
              <a:off x="6502400" y="4762974"/>
              <a:ext cx="3757903" cy="1205056"/>
            </a:xfrm>
            <a:custGeom>
              <a:avLst/>
              <a:gdLst>
                <a:gd name="connsiteX0" fmla="*/ 0 w 2664380"/>
                <a:gd name="connsiteY0" fmla="*/ 0 h 1205056"/>
                <a:gd name="connsiteX1" fmla="*/ 2664380 w 2664380"/>
                <a:gd name="connsiteY1" fmla="*/ 0 h 1205056"/>
                <a:gd name="connsiteX2" fmla="*/ 2664380 w 2664380"/>
                <a:gd name="connsiteY2" fmla="*/ 1205056 h 1205056"/>
                <a:gd name="connsiteX3" fmla="*/ 0 w 2664380"/>
                <a:gd name="connsiteY3" fmla="*/ 1205056 h 1205056"/>
                <a:gd name="connsiteX4" fmla="*/ 0 w 2664380"/>
                <a:gd name="connsiteY4" fmla="*/ 0 h 1205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4380" h="1205056">
                  <a:moveTo>
                    <a:pt x="0" y="0"/>
                  </a:moveTo>
                  <a:lnTo>
                    <a:pt x="2664380" y="0"/>
                  </a:lnTo>
                  <a:lnTo>
                    <a:pt x="2664380" y="1205056"/>
                  </a:lnTo>
                  <a:lnTo>
                    <a:pt x="0" y="1205056"/>
                  </a:lnTo>
                  <a:lnTo>
                    <a:pt x="0" y="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9550" tIns="209550" rIns="209550" bIns="209550" numCol="1" spcCol="1270" anchor="ctr" anchorCtr="0">
              <a:noAutofit/>
            </a:bodyPr>
            <a:lstStyle/>
            <a:p>
              <a:pPr marL="0" lvl="0" indent="0" algn="ctr" defTabSz="2444750">
                <a:lnSpc>
                  <a:spcPct val="90000"/>
                </a:lnSpc>
                <a:spcBef>
                  <a:spcPct val="0"/>
                </a:spcBef>
                <a:spcAft>
                  <a:spcPct val="35000"/>
                </a:spcAft>
                <a:buNone/>
              </a:pPr>
              <a:endParaRPr lang="en-IN" sz="5500" kern="1200"/>
            </a:p>
          </p:txBody>
        </p:sp>
        <p:sp>
          <p:nvSpPr>
            <p:cNvPr id="13" name="Rectangle 12">
              <a:extLst>
                <a:ext uri="{FF2B5EF4-FFF2-40B4-BE49-F238E27FC236}">
                  <a16:creationId xmlns:a16="http://schemas.microsoft.com/office/drawing/2014/main" id="{7C1366C0-8E3E-8F90-B2A3-6404D88EFD21}"/>
                </a:ext>
              </a:extLst>
            </p:cNvPr>
            <p:cNvSpPr/>
            <p:nvPr/>
          </p:nvSpPr>
          <p:spPr>
            <a:xfrm>
              <a:off x="10379604" y="4762974"/>
              <a:ext cx="1473728" cy="1205056"/>
            </a:xfrm>
            <a:prstGeom prst="rect">
              <a:avLst/>
            </a:pr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IN"/>
            </a:p>
          </p:txBody>
        </p:sp>
      </p:grpSp>
      <p:sp>
        <p:nvSpPr>
          <p:cNvPr id="24" name="Rectangle 23">
            <a:extLst>
              <a:ext uri="{FF2B5EF4-FFF2-40B4-BE49-F238E27FC236}">
                <a16:creationId xmlns:a16="http://schemas.microsoft.com/office/drawing/2014/main" id="{56F8E587-5898-20C6-EBCB-FFB12E5CB218}"/>
              </a:ext>
            </a:extLst>
          </p:cNvPr>
          <p:cNvSpPr/>
          <p:nvPr/>
        </p:nvSpPr>
        <p:spPr>
          <a:xfrm>
            <a:off x="-16933" y="515081"/>
            <a:ext cx="896171" cy="817508"/>
          </a:xfrm>
          <a:prstGeom prst="rect">
            <a:avLst/>
          </a:prstGeom>
          <a:gradFill>
            <a:gsLst>
              <a:gs pos="0">
                <a:schemeClr val="bg1"/>
              </a:gs>
              <a:gs pos="100000">
                <a:schemeClr val="accent1">
                  <a:lumMod val="60000"/>
                  <a:lumOff val="40000"/>
                </a:schemeClr>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3" name="Rectangle 22">
            <a:extLst>
              <a:ext uri="{FF2B5EF4-FFF2-40B4-BE49-F238E27FC236}">
                <a16:creationId xmlns:a16="http://schemas.microsoft.com/office/drawing/2014/main" id="{FEA9AD9F-1659-5F72-7373-E6E26717631A}"/>
              </a:ext>
            </a:extLst>
          </p:cNvPr>
          <p:cNvSpPr/>
          <p:nvPr/>
        </p:nvSpPr>
        <p:spPr>
          <a:xfrm>
            <a:off x="11514667" y="869295"/>
            <a:ext cx="677333" cy="575734"/>
          </a:xfrm>
          <a:prstGeom prst="rect">
            <a:avLst/>
          </a:prstGeom>
          <a:gradFill>
            <a:gsLst>
              <a:gs pos="0">
                <a:schemeClr val="bg1"/>
              </a:gs>
              <a:gs pos="100000">
                <a:schemeClr val="accent1">
                  <a:lumMod val="60000"/>
                  <a:lumOff val="40000"/>
                </a:schemeClr>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6" name="Rectangle 25">
            <a:extLst>
              <a:ext uri="{FF2B5EF4-FFF2-40B4-BE49-F238E27FC236}">
                <a16:creationId xmlns:a16="http://schemas.microsoft.com/office/drawing/2014/main" id="{51356017-9AE2-AE5F-1C44-E83EC3107550}"/>
              </a:ext>
            </a:extLst>
          </p:cNvPr>
          <p:cNvSpPr/>
          <p:nvPr/>
        </p:nvSpPr>
        <p:spPr>
          <a:xfrm>
            <a:off x="4167886" y="5159596"/>
            <a:ext cx="1195098" cy="829109"/>
          </a:xfrm>
          <a:prstGeom prst="rect">
            <a:avLst/>
          </a:prstGeom>
          <a:gradFill>
            <a:gsLst>
              <a:gs pos="0">
                <a:schemeClr val="bg1"/>
              </a:gs>
              <a:gs pos="100000">
                <a:schemeClr val="accent1">
                  <a:lumMod val="60000"/>
                  <a:lumOff val="40000"/>
                </a:schemeClr>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5" name="TextBox 24">
            <a:extLst>
              <a:ext uri="{FF2B5EF4-FFF2-40B4-BE49-F238E27FC236}">
                <a16:creationId xmlns:a16="http://schemas.microsoft.com/office/drawing/2014/main" id="{AE0AD487-C3A7-564C-88FF-903C9F12340C}"/>
              </a:ext>
            </a:extLst>
          </p:cNvPr>
          <p:cNvSpPr txBox="1"/>
          <p:nvPr/>
        </p:nvSpPr>
        <p:spPr>
          <a:xfrm>
            <a:off x="261170" y="869295"/>
            <a:ext cx="5367865" cy="5724644"/>
          </a:xfrm>
          <a:prstGeom prst="rect">
            <a:avLst/>
          </a:prstGeom>
          <a:noFill/>
        </p:spPr>
        <p:txBody>
          <a:bodyPr wrap="square" rtlCol="0">
            <a:spAutoFit/>
          </a:bodyPr>
          <a:lstStyle/>
          <a:p>
            <a:r>
              <a:rPr lang="en-IN" sz="6000" b="1" dirty="0">
                <a:latin typeface="Aharoni" panose="02010803020104030203" pitchFamily="2" charset="-79"/>
                <a:cs typeface="Aharoni" panose="02010803020104030203" pitchFamily="2" charset="-79"/>
              </a:rPr>
              <a:t>Adidas US Sales Analysis </a:t>
            </a:r>
          </a:p>
          <a:p>
            <a:endParaRPr lang="en-IN" dirty="0"/>
          </a:p>
          <a:p>
            <a:r>
              <a:rPr lang="en-IN" sz="2400" b="0" i="0" dirty="0">
                <a:effectLst/>
                <a:latin typeface="Agency FB" panose="020B0503020202020204" pitchFamily="34" charset="0"/>
              </a:rPr>
              <a:t>The "Adidas US Sales Analysis" project is a comprehensive exploration of Adidas' sales performance in the United States. Leveraging a dataset that includes crucial information about retailers, products, sales methods, and financial metrics, this analysis delves into various aspects of Adidas' operations. The project is divided into three key sections:</a:t>
            </a:r>
            <a:endParaRPr lang="en-IN" sz="2400" dirty="0">
              <a:latin typeface="Agency FB" panose="020B0503020202020204" pitchFamily="34" charset="0"/>
            </a:endParaRPr>
          </a:p>
          <a:p>
            <a:endParaRPr lang="en-IN" dirty="0"/>
          </a:p>
          <a:p>
            <a:endParaRPr lang="en-IN" dirty="0"/>
          </a:p>
        </p:txBody>
      </p:sp>
    </p:spTree>
    <p:extLst>
      <p:ext uri="{BB962C8B-B14F-4D97-AF65-F5344CB8AC3E}">
        <p14:creationId xmlns:p14="http://schemas.microsoft.com/office/powerpoint/2010/main" val="19066773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EF43621F-4DC4-5943-BDDB-CA03A2340EC0}"/>
              </a:ext>
            </a:extLst>
          </p:cNvPr>
          <p:cNvGrpSpPr/>
          <p:nvPr/>
        </p:nvGrpSpPr>
        <p:grpSpPr>
          <a:xfrm>
            <a:off x="8348135" y="0"/>
            <a:ext cx="1964266" cy="6858000"/>
            <a:chOff x="10075334" y="0"/>
            <a:chExt cx="1964266" cy="6858000"/>
          </a:xfrm>
        </p:grpSpPr>
        <p:sp>
          <p:nvSpPr>
            <p:cNvPr id="4" name="Rectangle 3">
              <a:extLst>
                <a:ext uri="{FF2B5EF4-FFF2-40B4-BE49-F238E27FC236}">
                  <a16:creationId xmlns:a16="http://schemas.microsoft.com/office/drawing/2014/main" id="{0BEBBE09-B86A-FCB2-1428-25FEA300FDF1}"/>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7" name="TextBox 6">
              <a:extLst>
                <a:ext uri="{FF2B5EF4-FFF2-40B4-BE49-F238E27FC236}">
                  <a16:creationId xmlns:a16="http://schemas.microsoft.com/office/drawing/2014/main" id="{6D120874-158C-3AEC-37E9-186DF537F976}"/>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6</a:t>
              </a:r>
            </a:p>
          </p:txBody>
        </p:sp>
        <p:sp>
          <p:nvSpPr>
            <p:cNvPr id="8" name="TextBox 7">
              <a:extLst>
                <a:ext uri="{FF2B5EF4-FFF2-40B4-BE49-F238E27FC236}">
                  <a16:creationId xmlns:a16="http://schemas.microsoft.com/office/drawing/2014/main" id="{245A3E69-0629-6A65-0E60-214CD64B0ECD}"/>
                </a:ext>
              </a:extLst>
            </p:cNvPr>
            <p:cNvSpPr txBox="1"/>
            <p:nvPr/>
          </p:nvSpPr>
          <p:spPr>
            <a:xfrm>
              <a:off x="10312401" y="2709333"/>
              <a:ext cx="1490132" cy="3785652"/>
            </a:xfrm>
            <a:prstGeom prst="rect">
              <a:avLst/>
            </a:prstGeom>
            <a:noFill/>
          </p:spPr>
          <p:txBody>
            <a:bodyPr wrap="square" rtlCol="0">
              <a:spAutoFit/>
            </a:bodyPr>
            <a:lstStyle/>
            <a:p>
              <a:r>
                <a:rPr lang="en-IN" sz="2400" dirty="0">
                  <a:effectLst/>
                  <a:latin typeface="Agency FB" panose="020B0503020202020204" pitchFamily="34" charset="0"/>
                </a:rPr>
                <a:t>How do sales vary by product category, and what is the most popular sales method for each category?</a:t>
              </a:r>
              <a:endParaRPr lang="en-IN" sz="2400" dirty="0">
                <a:latin typeface="Agency FB" panose="020B0503020202020204" pitchFamily="34" charset="0"/>
              </a:endParaRPr>
            </a:p>
          </p:txBody>
        </p:sp>
      </p:grpSp>
      <p:grpSp>
        <p:nvGrpSpPr>
          <p:cNvPr id="10" name="Group 9">
            <a:extLst>
              <a:ext uri="{FF2B5EF4-FFF2-40B4-BE49-F238E27FC236}">
                <a16:creationId xmlns:a16="http://schemas.microsoft.com/office/drawing/2014/main" id="{89F839BA-1CE5-C4DF-50D8-D44DAEE02B26}"/>
              </a:ext>
            </a:extLst>
          </p:cNvPr>
          <p:cNvGrpSpPr/>
          <p:nvPr/>
        </p:nvGrpSpPr>
        <p:grpSpPr>
          <a:xfrm>
            <a:off x="8348135" y="0"/>
            <a:ext cx="1964266" cy="6858000"/>
            <a:chOff x="10075334" y="0"/>
            <a:chExt cx="1964266" cy="6858000"/>
          </a:xfrm>
        </p:grpSpPr>
        <p:sp>
          <p:nvSpPr>
            <p:cNvPr id="11" name="Rectangle 10">
              <a:extLst>
                <a:ext uri="{FF2B5EF4-FFF2-40B4-BE49-F238E27FC236}">
                  <a16:creationId xmlns:a16="http://schemas.microsoft.com/office/drawing/2014/main" id="{7D27F852-5BEE-1C55-F22D-DCAB2B032D0A}"/>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12" name="TextBox 11">
              <a:extLst>
                <a:ext uri="{FF2B5EF4-FFF2-40B4-BE49-F238E27FC236}">
                  <a16:creationId xmlns:a16="http://schemas.microsoft.com/office/drawing/2014/main" id="{8212B8B7-9240-CD5F-03CC-99BE44B78364}"/>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5</a:t>
              </a:r>
            </a:p>
          </p:txBody>
        </p:sp>
        <p:sp>
          <p:nvSpPr>
            <p:cNvPr id="13" name="TextBox 12">
              <a:extLst>
                <a:ext uri="{FF2B5EF4-FFF2-40B4-BE49-F238E27FC236}">
                  <a16:creationId xmlns:a16="http://schemas.microsoft.com/office/drawing/2014/main" id="{23AB93CD-3CCC-B346-4ED8-9AE402F0D03D}"/>
                </a:ext>
              </a:extLst>
            </p:cNvPr>
            <p:cNvSpPr txBox="1"/>
            <p:nvPr/>
          </p:nvSpPr>
          <p:spPr>
            <a:xfrm>
              <a:off x="10312401" y="2709333"/>
              <a:ext cx="1490132" cy="3785652"/>
            </a:xfrm>
            <a:prstGeom prst="rect">
              <a:avLst/>
            </a:prstGeom>
            <a:noFill/>
          </p:spPr>
          <p:txBody>
            <a:bodyPr wrap="square" rtlCol="0">
              <a:spAutoFit/>
            </a:bodyPr>
            <a:lstStyle/>
            <a:p>
              <a:r>
                <a:rPr lang="en-IN" sz="2400" dirty="0">
                  <a:effectLst/>
                  <a:latin typeface="Agency FB" panose="020B0503020202020204" pitchFamily="34" charset="0"/>
                </a:rPr>
                <a:t> Which retailer contributes the most to Adidas' US sales, and what products are driving their sales?</a:t>
              </a:r>
              <a:endParaRPr lang="en-IN" sz="3200" dirty="0">
                <a:latin typeface="Agency FB" panose="020B0503020202020204" pitchFamily="34" charset="0"/>
              </a:endParaRPr>
            </a:p>
          </p:txBody>
        </p:sp>
      </p:grpSp>
      <p:grpSp>
        <p:nvGrpSpPr>
          <p:cNvPr id="14" name="Group 13">
            <a:extLst>
              <a:ext uri="{FF2B5EF4-FFF2-40B4-BE49-F238E27FC236}">
                <a16:creationId xmlns:a16="http://schemas.microsoft.com/office/drawing/2014/main" id="{03EF306A-69C1-AC53-32D3-C6FF441D7E20}"/>
              </a:ext>
            </a:extLst>
          </p:cNvPr>
          <p:cNvGrpSpPr/>
          <p:nvPr/>
        </p:nvGrpSpPr>
        <p:grpSpPr>
          <a:xfrm>
            <a:off x="6553205" y="0"/>
            <a:ext cx="1964266" cy="6858000"/>
            <a:chOff x="10075334" y="0"/>
            <a:chExt cx="1964266" cy="6858000"/>
          </a:xfrm>
        </p:grpSpPr>
        <p:sp>
          <p:nvSpPr>
            <p:cNvPr id="15" name="Rectangle 14">
              <a:extLst>
                <a:ext uri="{FF2B5EF4-FFF2-40B4-BE49-F238E27FC236}">
                  <a16:creationId xmlns:a16="http://schemas.microsoft.com/office/drawing/2014/main" id="{8DDB1184-B61B-95E5-B90A-7EEB4D65E6EB}"/>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16" name="TextBox 15">
              <a:extLst>
                <a:ext uri="{FF2B5EF4-FFF2-40B4-BE49-F238E27FC236}">
                  <a16:creationId xmlns:a16="http://schemas.microsoft.com/office/drawing/2014/main" id="{E05F0B96-AEC3-0E54-6EAB-1E1AEAFBD310}"/>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4</a:t>
              </a:r>
            </a:p>
          </p:txBody>
        </p:sp>
        <p:sp>
          <p:nvSpPr>
            <p:cNvPr id="17" name="TextBox 16">
              <a:extLst>
                <a:ext uri="{FF2B5EF4-FFF2-40B4-BE49-F238E27FC236}">
                  <a16:creationId xmlns:a16="http://schemas.microsoft.com/office/drawing/2014/main" id="{ED94EB74-579F-2B0A-BB7E-CAD040BE1B1C}"/>
                </a:ext>
              </a:extLst>
            </p:cNvPr>
            <p:cNvSpPr txBox="1"/>
            <p:nvPr/>
          </p:nvSpPr>
          <p:spPr>
            <a:xfrm>
              <a:off x="10312401" y="2709333"/>
              <a:ext cx="1490132" cy="2677656"/>
            </a:xfrm>
            <a:prstGeom prst="rect">
              <a:avLst/>
            </a:prstGeom>
            <a:noFill/>
          </p:spPr>
          <p:txBody>
            <a:bodyPr wrap="square" rtlCol="0">
              <a:spAutoFit/>
            </a:bodyPr>
            <a:lstStyle/>
            <a:p>
              <a:r>
                <a:rPr lang="en-IN" sz="2400" dirty="0">
                  <a:effectLst/>
                  <a:latin typeface="Agency FB" panose="020B0503020202020204" pitchFamily="34" charset="0"/>
                </a:rPr>
                <a:t>Is there a correlation between the region and the total sales or profitability?</a:t>
              </a:r>
              <a:endParaRPr lang="en-IN" sz="2400" dirty="0">
                <a:latin typeface="Agency FB" panose="020B0503020202020204" pitchFamily="34" charset="0"/>
              </a:endParaRPr>
            </a:p>
          </p:txBody>
        </p:sp>
      </p:grpSp>
      <p:grpSp>
        <p:nvGrpSpPr>
          <p:cNvPr id="18" name="Group 17">
            <a:extLst>
              <a:ext uri="{FF2B5EF4-FFF2-40B4-BE49-F238E27FC236}">
                <a16:creationId xmlns:a16="http://schemas.microsoft.com/office/drawing/2014/main" id="{DD3ED436-ADFC-F142-5023-1CA63FB75AFD}"/>
              </a:ext>
            </a:extLst>
          </p:cNvPr>
          <p:cNvGrpSpPr/>
          <p:nvPr/>
        </p:nvGrpSpPr>
        <p:grpSpPr>
          <a:xfrm>
            <a:off x="4792146" y="0"/>
            <a:ext cx="1964266" cy="6858000"/>
            <a:chOff x="10075334" y="0"/>
            <a:chExt cx="1964266" cy="6858000"/>
          </a:xfrm>
        </p:grpSpPr>
        <p:sp>
          <p:nvSpPr>
            <p:cNvPr id="19" name="Rectangle 18">
              <a:extLst>
                <a:ext uri="{FF2B5EF4-FFF2-40B4-BE49-F238E27FC236}">
                  <a16:creationId xmlns:a16="http://schemas.microsoft.com/office/drawing/2014/main" id="{8C827EC7-663F-AA4B-2635-B42AECB75DF5}"/>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20" name="TextBox 19">
              <a:extLst>
                <a:ext uri="{FF2B5EF4-FFF2-40B4-BE49-F238E27FC236}">
                  <a16:creationId xmlns:a16="http://schemas.microsoft.com/office/drawing/2014/main" id="{C9E4A131-F781-C993-4541-3FE4278AB57A}"/>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3</a:t>
              </a:r>
            </a:p>
          </p:txBody>
        </p:sp>
        <p:sp>
          <p:nvSpPr>
            <p:cNvPr id="21" name="TextBox 20">
              <a:extLst>
                <a:ext uri="{FF2B5EF4-FFF2-40B4-BE49-F238E27FC236}">
                  <a16:creationId xmlns:a16="http://schemas.microsoft.com/office/drawing/2014/main" id="{368FB3D5-7C93-AE0E-1923-32E041F07E43}"/>
                </a:ext>
              </a:extLst>
            </p:cNvPr>
            <p:cNvSpPr txBox="1"/>
            <p:nvPr/>
          </p:nvSpPr>
          <p:spPr>
            <a:xfrm>
              <a:off x="10312401" y="2709333"/>
              <a:ext cx="1490132" cy="2677656"/>
            </a:xfrm>
            <a:prstGeom prst="rect">
              <a:avLst/>
            </a:prstGeom>
            <a:noFill/>
          </p:spPr>
          <p:txBody>
            <a:bodyPr wrap="square" rtlCol="0">
              <a:spAutoFit/>
            </a:bodyPr>
            <a:lstStyle/>
            <a:p>
              <a:r>
                <a:rPr lang="en-IN" sz="2400" dirty="0">
                  <a:effectLst/>
                  <a:latin typeface="Agency FB" panose="020B0503020202020204" pitchFamily="34" charset="0"/>
                </a:rPr>
                <a:t> What are the key periods when Adidas experiences spikes or declines in sales?</a:t>
              </a:r>
              <a:endParaRPr lang="en-IN" sz="2400" dirty="0">
                <a:latin typeface="Agency FB" panose="020B0503020202020204" pitchFamily="34" charset="0"/>
              </a:endParaRPr>
            </a:p>
          </p:txBody>
        </p:sp>
      </p:grpSp>
      <p:grpSp>
        <p:nvGrpSpPr>
          <p:cNvPr id="22" name="Group 21">
            <a:extLst>
              <a:ext uri="{FF2B5EF4-FFF2-40B4-BE49-F238E27FC236}">
                <a16:creationId xmlns:a16="http://schemas.microsoft.com/office/drawing/2014/main" id="{60071CBE-F2AA-BA1B-6036-88080742CB37}"/>
              </a:ext>
            </a:extLst>
          </p:cNvPr>
          <p:cNvGrpSpPr/>
          <p:nvPr/>
        </p:nvGrpSpPr>
        <p:grpSpPr>
          <a:xfrm>
            <a:off x="3031082" y="0"/>
            <a:ext cx="1964266" cy="6858000"/>
            <a:chOff x="10075334" y="0"/>
            <a:chExt cx="1964266" cy="6858000"/>
          </a:xfrm>
        </p:grpSpPr>
        <p:sp>
          <p:nvSpPr>
            <p:cNvPr id="23" name="Rectangle 22">
              <a:extLst>
                <a:ext uri="{FF2B5EF4-FFF2-40B4-BE49-F238E27FC236}">
                  <a16:creationId xmlns:a16="http://schemas.microsoft.com/office/drawing/2014/main" id="{8E91D9A0-7A57-075E-D47D-BB2F4CBE0235}"/>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24" name="TextBox 23">
              <a:extLst>
                <a:ext uri="{FF2B5EF4-FFF2-40B4-BE49-F238E27FC236}">
                  <a16:creationId xmlns:a16="http://schemas.microsoft.com/office/drawing/2014/main" id="{4F9A3D90-001C-0202-2492-D674C36CB1F0}"/>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2</a:t>
              </a:r>
            </a:p>
          </p:txBody>
        </p:sp>
        <p:sp>
          <p:nvSpPr>
            <p:cNvPr id="25" name="TextBox 24">
              <a:extLst>
                <a:ext uri="{FF2B5EF4-FFF2-40B4-BE49-F238E27FC236}">
                  <a16:creationId xmlns:a16="http://schemas.microsoft.com/office/drawing/2014/main" id="{69B4D367-9F46-B724-1CB1-03534BB591CD}"/>
                </a:ext>
              </a:extLst>
            </p:cNvPr>
            <p:cNvSpPr txBox="1"/>
            <p:nvPr/>
          </p:nvSpPr>
          <p:spPr>
            <a:xfrm>
              <a:off x="10312401" y="2709333"/>
              <a:ext cx="1490132" cy="3785652"/>
            </a:xfrm>
            <a:prstGeom prst="rect">
              <a:avLst/>
            </a:prstGeom>
            <a:noFill/>
          </p:spPr>
          <p:txBody>
            <a:bodyPr wrap="square" rtlCol="0">
              <a:spAutoFit/>
            </a:bodyPr>
            <a:lstStyle/>
            <a:p>
              <a:r>
                <a:rPr lang="en-IN" sz="2400" dirty="0">
                  <a:effectLst/>
                  <a:latin typeface="Agency FB" panose="020B0503020202020204" pitchFamily="34" charset="0"/>
                </a:rPr>
                <a:t>How have sales, profit, and operating margin changed over time on a month-over-month (MOM) basis?</a:t>
              </a:r>
              <a:endParaRPr lang="en-IN" sz="2400" dirty="0">
                <a:latin typeface="Agency FB" panose="020B0503020202020204" pitchFamily="34" charset="0"/>
              </a:endParaRPr>
            </a:p>
          </p:txBody>
        </p:sp>
      </p:grpSp>
      <p:grpSp>
        <p:nvGrpSpPr>
          <p:cNvPr id="26" name="Group 25">
            <a:extLst>
              <a:ext uri="{FF2B5EF4-FFF2-40B4-BE49-F238E27FC236}">
                <a16:creationId xmlns:a16="http://schemas.microsoft.com/office/drawing/2014/main" id="{CC1A6B37-AA32-ADF0-61F5-1FD648C1EC5D}"/>
              </a:ext>
            </a:extLst>
          </p:cNvPr>
          <p:cNvGrpSpPr/>
          <p:nvPr/>
        </p:nvGrpSpPr>
        <p:grpSpPr>
          <a:xfrm>
            <a:off x="1236152" y="0"/>
            <a:ext cx="1964266" cy="6858000"/>
            <a:chOff x="10075334" y="0"/>
            <a:chExt cx="1964266" cy="6858000"/>
          </a:xfrm>
        </p:grpSpPr>
        <p:sp>
          <p:nvSpPr>
            <p:cNvPr id="27" name="Rectangle 26">
              <a:extLst>
                <a:ext uri="{FF2B5EF4-FFF2-40B4-BE49-F238E27FC236}">
                  <a16:creationId xmlns:a16="http://schemas.microsoft.com/office/drawing/2014/main" id="{24C19D5F-322B-CD96-CD37-8D703FCE7DC1}"/>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28" name="TextBox 27">
              <a:extLst>
                <a:ext uri="{FF2B5EF4-FFF2-40B4-BE49-F238E27FC236}">
                  <a16:creationId xmlns:a16="http://schemas.microsoft.com/office/drawing/2014/main" id="{A534F40C-E93A-3FB3-B48E-2E3F18C2097F}"/>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1</a:t>
              </a:r>
            </a:p>
          </p:txBody>
        </p:sp>
        <p:sp>
          <p:nvSpPr>
            <p:cNvPr id="29" name="TextBox 28">
              <a:extLst>
                <a:ext uri="{FF2B5EF4-FFF2-40B4-BE49-F238E27FC236}">
                  <a16:creationId xmlns:a16="http://schemas.microsoft.com/office/drawing/2014/main" id="{F4E8EFC0-39B2-8F8E-50BF-3CB86665275B}"/>
                </a:ext>
              </a:extLst>
            </p:cNvPr>
            <p:cNvSpPr txBox="1"/>
            <p:nvPr/>
          </p:nvSpPr>
          <p:spPr>
            <a:xfrm>
              <a:off x="10312401" y="2709333"/>
              <a:ext cx="1490132" cy="3816429"/>
            </a:xfrm>
            <a:prstGeom prst="rect">
              <a:avLst/>
            </a:prstGeom>
            <a:noFill/>
          </p:spPr>
          <p:txBody>
            <a:bodyPr wrap="square" rtlCol="0">
              <a:spAutoFit/>
            </a:bodyPr>
            <a:lstStyle/>
            <a:p>
              <a:r>
                <a:rPr lang="en-IN" sz="2200" dirty="0">
                  <a:effectLst/>
                  <a:latin typeface="Agency FB" panose="020B0503020202020204" pitchFamily="34" charset="0"/>
                </a:rPr>
                <a:t>Are there specific states that significantly contribute to Adidas' sales, and if so, which products are popular in these states?</a:t>
              </a:r>
              <a:endParaRPr lang="en-IN" sz="2200" dirty="0">
                <a:latin typeface="Agency FB" panose="020B0503020202020204" pitchFamily="34" charset="0"/>
              </a:endParaRPr>
            </a:p>
          </p:txBody>
        </p:sp>
      </p:grpSp>
      <p:sp>
        <p:nvSpPr>
          <p:cNvPr id="32" name="TextBox 31">
            <a:extLst>
              <a:ext uri="{FF2B5EF4-FFF2-40B4-BE49-F238E27FC236}">
                <a16:creationId xmlns:a16="http://schemas.microsoft.com/office/drawing/2014/main" id="{D0A9EF17-C7BA-8CF4-E06D-0982760C02EE}"/>
              </a:ext>
            </a:extLst>
          </p:cNvPr>
          <p:cNvSpPr txBox="1"/>
          <p:nvPr/>
        </p:nvSpPr>
        <p:spPr>
          <a:xfrm rot="16200000">
            <a:off x="-2734724" y="2967337"/>
            <a:ext cx="6858001" cy="923330"/>
          </a:xfrm>
          <a:prstGeom prst="rect">
            <a:avLst/>
          </a:prstGeom>
          <a:noFill/>
        </p:spPr>
        <p:txBody>
          <a:bodyPr wrap="square" rtlCol="0">
            <a:spAutoFit/>
          </a:bodyPr>
          <a:lstStyle/>
          <a:p>
            <a:pPr algn="ctr"/>
            <a:r>
              <a:rPr lang="en-IN" sz="5400" b="1" dirty="0">
                <a:latin typeface="Aharoni" panose="02010803020104030203" pitchFamily="2" charset="-79"/>
                <a:cs typeface="Aharoni" panose="02010803020104030203" pitchFamily="2" charset="-79"/>
              </a:rPr>
              <a:t>Research Questions</a:t>
            </a:r>
          </a:p>
        </p:txBody>
      </p:sp>
    </p:spTree>
    <p:extLst>
      <p:ext uri="{BB962C8B-B14F-4D97-AF65-F5344CB8AC3E}">
        <p14:creationId xmlns:p14="http://schemas.microsoft.com/office/powerpoint/2010/main" val="41398684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EF43621F-4DC4-5943-BDDB-CA03A2340EC0}"/>
              </a:ext>
            </a:extLst>
          </p:cNvPr>
          <p:cNvGrpSpPr/>
          <p:nvPr/>
        </p:nvGrpSpPr>
        <p:grpSpPr>
          <a:xfrm>
            <a:off x="10075334" y="0"/>
            <a:ext cx="1964266" cy="6858000"/>
            <a:chOff x="10075334" y="0"/>
            <a:chExt cx="1964266" cy="6858000"/>
          </a:xfrm>
        </p:grpSpPr>
        <p:sp>
          <p:nvSpPr>
            <p:cNvPr id="4" name="Rectangle 3">
              <a:extLst>
                <a:ext uri="{FF2B5EF4-FFF2-40B4-BE49-F238E27FC236}">
                  <a16:creationId xmlns:a16="http://schemas.microsoft.com/office/drawing/2014/main" id="{0BEBBE09-B86A-FCB2-1428-25FEA300FDF1}"/>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7" name="TextBox 6">
              <a:extLst>
                <a:ext uri="{FF2B5EF4-FFF2-40B4-BE49-F238E27FC236}">
                  <a16:creationId xmlns:a16="http://schemas.microsoft.com/office/drawing/2014/main" id="{6D120874-158C-3AEC-37E9-186DF537F976}"/>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6</a:t>
              </a:r>
            </a:p>
          </p:txBody>
        </p:sp>
        <p:sp>
          <p:nvSpPr>
            <p:cNvPr id="8" name="TextBox 7">
              <a:extLst>
                <a:ext uri="{FF2B5EF4-FFF2-40B4-BE49-F238E27FC236}">
                  <a16:creationId xmlns:a16="http://schemas.microsoft.com/office/drawing/2014/main" id="{245A3E69-0629-6A65-0E60-214CD64B0ECD}"/>
                </a:ext>
              </a:extLst>
            </p:cNvPr>
            <p:cNvSpPr txBox="1"/>
            <p:nvPr/>
          </p:nvSpPr>
          <p:spPr>
            <a:xfrm>
              <a:off x="10312401" y="2709333"/>
              <a:ext cx="1490132" cy="3785652"/>
            </a:xfrm>
            <a:prstGeom prst="rect">
              <a:avLst/>
            </a:prstGeom>
            <a:noFill/>
          </p:spPr>
          <p:txBody>
            <a:bodyPr wrap="square" rtlCol="0">
              <a:spAutoFit/>
            </a:bodyPr>
            <a:lstStyle/>
            <a:p>
              <a:r>
                <a:rPr lang="en-IN" sz="2400" dirty="0">
                  <a:effectLst/>
                  <a:latin typeface="Agency FB" panose="020B0503020202020204" pitchFamily="34" charset="0"/>
                </a:rPr>
                <a:t>How do sales vary by product category, and what is the most popular sales method for each category?</a:t>
              </a:r>
              <a:endParaRPr lang="en-IN" sz="2400" dirty="0">
                <a:latin typeface="Agency FB" panose="020B0503020202020204" pitchFamily="34" charset="0"/>
              </a:endParaRPr>
            </a:p>
          </p:txBody>
        </p:sp>
      </p:grpSp>
      <p:grpSp>
        <p:nvGrpSpPr>
          <p:cNvPr id="10" name="Group 9">
            <a:extLst>
              <a:ext uri="{FF2B5EF4-FFF2-40B4-BE49-F238E27FC236}">
                <a16:creationId xmlns:a16="http://schemas.microsoft.com/office/drawing/2014/main" id="{89F839BA-1CE5-C4DF-50D8-D44DAEE02B26}"/>
              </a:ext>
            </a:extLst>
          </p:cNvPr>
          <p:cNvGrpSpPr/>
          <p:nvPr/>
        </p:nvGrpSpPr>
        <p:grpSpPr>
          <a:xfrm>
            <a:off x="8348135" y="0"/>
            <a:ext cx="1964266" cy="6858000"/>
            <a:chOff x="10075334" y="0"/>
            <a:chExt cx="1964266" cy="6858000"/>
          </a:xfrm>
        </p:grpSpPr>
        <p:sp>
          <p:nvSpPr>
            <p:cNvPr id="11" name="Rectangle 10">
              <a:extLst>
                <a:ext uri="{FF2B5EF4-FFF2-40B4-BE49-F238E27FC236}">
                  <a16:creationId xmlns:a16="http://schemas.microsoft.com/office/drawing/2014/main" id="{7D27F852-5BEE-1C55-F22D-DCAB2B032D0A}"/>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12" name="TextBox 11">
              <a:extLst>
                <a:ext uri="{FF2B5EF4-FFF2-40B4-BE49-F238E27FC236}">
                  <a16:creationId xmlns:a16="http://schemas.microsoft.com/office/drawing/2014/main" id="{8212B8B7-9240-CD5F-03CC-99BE44B78364}"/>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5</a:t>
              </a:r>
            </a:p>
          </p:txBody>
        </p:sp>
        <p:sp>
          <p:nvSpPr>
            <p:cNvPr id="13" name="TextBox 12">
              <a:extLst>
                <a:ext uri="{FF2B5EF4-FFF2-40B4-BE49-F238E27FC236}">
                  <a16:creationId xmlns:a16="http://schemas.microsoft.com/office/drawing/2014/main" id="{23AB93CD-3CCC-B346-4ED8-9AE402F0D03D}"/>
                </a:ext>
              </a:extLst>
            </p:cNvPr>
            <p:cNvSpPr txBox="1"/>
            <p:nvPr/>
          </p:nvSpPr>
          <p:spPr>
            <a:xfrm>
              <a:off x="10312401" y="2709333"/>
              <a:ext cx="1490132" cy="3785652"/>
            </a:xfrm>
            <a:prstGeom prst="rect">
              <a:avLst/>
            </a:prstGeom>
            <a:noFill/>
          </p:spPr>
          <p:txBody>
            <a:bodyPr wrap="square" rtlCol="0">
              <a:spAutoFit/>
            </a:bodyPr>
            <a:lstStyle/>
            <a:p>
              <a:r>
                <a:rPr lang="en-IN" sz="2400" dirty="0">
                  <a:effectLst/>
                  <a:latin typeface="Agency FB" panose="020B0503020202020204" pitchFamily="34" charset="0"/>
                </a:rPr>
                <a:t> Which retailer contributes the most to Adidas' US sales, and what products are driving their sales?</a:t>
              </a:r>
              <a:endParaRPr lang="en-IN" sz="3200" dirty="0">
                <a:latin typeface="Agency FB" panose="020B0503020202020204" pitchFamily="34" charset="0"/>
              </a:endParaRPr>
            </a:p>
          </p:txBody>
        </p:sp>
      </p:grpSp>
      <p:grpSp>
        <p:nvGrpSpPr>
          <p:cNvPr id="14" name="Group 13">
            <a:extLst>
              <a:ext uri="{FF2B5EF4-FFF2-40B4-BE49-F238E27FC236}">
                <a16:creationId xmlns:a16="http://schemas.microsoft.com/office/drawing/2014/main" id="{03EF306A-69C1-AC53-32D3-C6FF441D7E20}"/>
              </a:ext>
            </a:extLst>
          </p:cNvPr>
          <p:cNvGrpSpPr/>
          <p:nvPr/>
        </p:nvGrpSpPr>
        <p:grpSpPr>
          <a:xfrm>
            <a:off x="6553205" y="0"/>
            <a:ext cx="1964266" cy="6858000"/>
            <a:chOff x="10075334" y="0"/>
            <a:chExt cx="1964266" cy="6858000"/>
          </a:xfrm>
        </p:grpSpPr>
        <p:sp>
          <p:nvSpPr>
            <p:cNvPr id="15" name="Rectangle 14">
              <a:extLst>
                <a:ext uri="{FF2B5EF4-FFF2-40B4-BE49-F238E27FC236}">
                  <a16:creationId xmlns:a16="http://schemas.microsoft.com/office/drawing/2014/main" id="{8DDB1184-B61B-95E5-B90A-7EEB4D65E6EB}"/>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16" name="TextBox 15">
              <a:extLst>
                <a:ext uri="{FF2B5EF4-FFF2-40B4-BE49-F238E27FC236}">
                  <a16:creationId xmlns:a16="http://schemas.microsoft.com/office/drawing/2014/main" id="{E05F0B96-AEC3-0E54-6EAB-1E1AEAFBD310}"/>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4</a:t>
              </a:r>
            </a:p>
          </p:txBody>
        </p:sp>
        <p:sp>
          <p:nvSpPr>
            <p:cNvPr id="17" name="TextBox 16">
              <a:extLst>
                <a:ext uri="{FF2B5EF4-FFF2-40B4-BE49-F238E27FC236}">
                  <a16:creationId xmlns:a16="http://schemas.microsoft.com/office/drawing/2014/main" id="{ED94EB74-579F-2B0A-BB7E-CAD040BE1B1C}"/>
                </a:ext>
              </a:extLst>
            </p:cNvPr>
            <p:cNvSpPr txBox="1"/>
            <p:nvPr/>
          </p:nvSpPr>
          <p:spPr>
            <a:xfrm>
              <a:off x="10312401" y="2709333"/>
              <a:ext cx="1490132" cy="2677656"/>
            </a:xfrm>
            <a:prstGeom prst="rect">
              <a:avLst/>
            </a:prstGeom>
            <a:noFill/>
          </p:spPr>
          <p:txBody>
            <a:bodyPr wrap="square" rtlCol="0">
              <a:spAutoFit/>
            </a:bodyPr>
            <a:lstStyle/>
            <a:p>
              <a:r>
                <a:rPr lang="en-IN" sz="2400" dirty="0">
                  <a:effectLst/>
                  <a:latin typeface="Agency FB" panose="020B0503020202020204" pitchFamily="34" charset="0"/>
                </a:rPr>
                <a:t>Is there a correlation between the region and the total sales or profitability?</a:t>
              </a:r>
              <a:endParaRPr lang="en-IN" sz="2400" dirty="0">
                <a:latin typeface="Agency FB" panose="020B0503020202020204" pitchFamily="34" charset="0"/>
              </a:endParaRPr>
            </a:p>
          </p:txBody>
        </p:sp>
      </p:grpSp>
      <p:grpSp>
        <p:nvGrpSpPr>
          <p:cNvPr id="18" name="Group 17">
            <a:extLst>
              <a:ext uri="{FF2B5EF4-FFF2-40B4-BE49-F238E27FC236}">
                <a16:creationId xmlns:a16="http://schemas.microsoft.com/office/drawing/2014/main" id="{DD3ED436-ADFC-F142-5023-1CA63FB75AFD}"/>
              </a:ext>
            </a:extLst>
          </p:cNvPr>
          <p:cNvGrpSpPr/>
          <p:nvPr/>
        </p:nvGrpSpPr>
        <p:grpSpPr>
          <a:xfrm>
            <a:off x="4792146" y="0"/>
            <a:ext cx="1964266" cy="6858000"/>
            <a:chOff x="10075334" y="0"/>
            <a:chExt cx="1964266" cy="6858000"/>
          </a:xfrm>
        </p:grpSpPr>
        <p:sp>
          <p:nvSpPr>
            <p:cNvPr id="19" name="Rectangle 18">
              <a:extLst>
                <a:ext uri="{FF2B5EF4-FFF2-40B4-BE49-F238E27FC236}">
                  <a16:creationId xmlns:a16="http://schemas.microsoft.com/office/drawing/2014/main" id="{8C827EC7-663F-AA4B-2635-B42AECB75DF5}"/>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20" name="TextBox 19">
              <a:extLst>
                <a:ext uri="{FF2B5EF4-FFF2-40B4-BE49-F238E27FC236}">
                  <a16:creationId xmlns:a16="http://schemas.microsoft.com/office/drawing/2014/main" id="{C9E4A131-F781-C993-4541-3FE4278AB57A}"/>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3</a:t>
              </a:r>
            </a:p>
          </p:txBody>
        </p:sp>
        <p:sp>
          <p:nvSpPr>
            <p:cNvPr id="21" name="TextBox 20">
              <a:extLst>
                <a:ext uri="{FF2B5EF4-FFF2-40B4-BE49-F238E27FC236}">
                  <a16:creationId xmlns:a16="http://schemas.microsoft.com/office/drawing/2014/main" id="{368FB3D5-7C93-AE0E-1923-32E041F07E43}"/>
                </a:ext>
              </a:extLst>
            </p:cNvPr>
            <p:cNvSpPr txBox="1"/>
            <p:nvPr/>
          </p:nvSpPr>
          <p:spPr>
            <a:xfrm>
              <a:off x="10312401" y="2709333"/>
              <a:ext cx="1490132" cy="2677656"/>
            </a:xfrm>
            <a:prstGeom prst="rect">
              <a:avLst/>
            </a:prstGeom>
            <a:noFill/>
          </p:spPr>
          <p:txBody>
            <a:bodyPr wrap="square" rtlCol="0">
              <a:spAutoFit/>
            </a:bodyPr>
            <a:lstStyle/>
            <a:p>
              <a:r>
                <a:rPr lang="en-IN" sz="2400" dirty="0">
                  <a:effectLst/>
                  <a:latin typeface="Agency FB" panose="020B0503020202020204" pitchFamily="34" charset="0"/>
                </a:rPr>
                <a:t> What are the key periods when Adidas experiences spikes or declines in sales?</a:t>
              </a:r>
              <a:endParaRPr lang="en-IN" sz="2400" dirty="0">
                <a:latin typeface="Agency FB" panose="020B0503020202020204" pitchFamily="34" charset="0"/>
              </a:endParaRPr>
            </a:p>
          </p:txBody>
        </p:sp>
      </p:grpSp>
      <p:grpSp>
        <p:nvGrpSpPr>
          <p:cNvPr id="22" name="Group 21">
            <a:extLst>
              <a:ext uri="{FF2B5EF4-FFF2-40B4-BE49-F238E27FC236}">
                <a16:creationId xmlns:a16="http://schemas.microsoft.com/office/drawing/2014/main" id="{60071CBE-F2AA-BA1B-6036-88080742CB37}"/>
              </a:ext>
            </a:extLst>
          </p:cNvPr>
          <p:cNvGrpSpPr/>
          <p:nvPr/>
        </p:nvGrpSpPr>
        <p:grpSpPr>
          <a:xfrm>
            <a:off x="3031082" y="0"/>
            <a:ext cx="1964266" cy="6858000"/>
            <a:chOff x="10075334" y="0"/>
            <a:chExt cx="1964266" cy="6858000"/>
          </a:xfrm>
        </p:grpSpPr>
        <p:sp>
          <p:nvSpPr>
            <p:cNvPr id="23" name="Rectangle 22">
              <a:extLst>
                <a:ext uri="{FF2B5EF4-FFF2-40B4-BE49-F238E27FC236}">
                  <a16:creationId xmlns:a16="http://schemas.microsoft.com/office/drawing/2014/main" id="{8E91D9A0-7A57-075E-D47D-BB2F4CBE0235}"/>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24" name="TextBox 23">
              <a:extLst>
                <a:ext uri="{FF2B5EF4-FFF2-40B4-BE49-F238E27FC236}">
                  <a16:creationId xmlns:a16="http://schemas.microsoft.com/office/drawing/2014/main" id="{4F9A3D90-001C-0202-2492-D674C36CB1F0}"/>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2</a:t>
              </a:r>
            </a:p>
          </p:txBody>
        </p:sp>
        <p:sp>
          <p:nvSpPr>
            <p:cNvPr id="25" name="TextBox 24">
              <a:extLst>
                <a:ext uri="{FF2B5EF4-FFF2-40B4-BE49-F238E27FC236}">
                  <a16:creationId xmlns:a16="http://schemas.microsoft.com/office/drawing/2014/main" id="{69B4D367-9F46-B724-1CB1-03534BB591CD}"/>
                </a:ext>
              </a:extLst>
            </p:cNvPr>
            <p:cNvSpPr txBox="1"/>
            <p:nvPr/>
          </p:nvSpPr>
          <p:spPr>
            <a:xfrm>
              <a:off x="10312401" y="2709333"/>
              <a:ext cx="1490132" cy="3785652"/>
            </a:xfrm>
            <a:prstGeom prst="rect">
              <a:avLst/>
            </a:prstGeom>
            <a:noFill/>
          </p:spPr>
          <p:txBody>
            <a:bodyPr wrap="square" rtlCol="0">
              <a:spAutoFit/>
            </a:bodyPr>
            <a:lstStyle/>
            <a:p>
              <a:r>
                <a:rPr lang="en-IN" sz="2400" dirty="0">
                  <a:effectLst/>
                  <a:latin typeface="Agency FB" panose="020B0503020202020204" pitchFamily="34" charset="0"/>
                </a:rPr>
                <a:t>How have sales, profit, and operating margin changed over time on a month-over-month (MOM) basis?</a:t>
              </a:r>
              <a:endParaRPr lang="en-IN" sz="2400" dirty="0">
                <a:latin typeface="Agency FB" panose="020B0503020202020204" pitchFamily="34" charset="0"/>
              </a:endParaRPr>
            </a:p>
          </p:txBody>
        </p:sp>
      </p:grpSp>
      <p:grpSp>
        <p:nvGrpSpPr>
          <p:cNvPr id="26" name="Group 25">
            <a:extLst>
              <a:ext uri="{FF2B5EF4-FFF2-40B4-BE49-F238E27FC236}">
                <a16:creationId xmlns:a16="http://schemas.microsoft.com/office/drawing/2014/main" id="{CC1A6B37-AA32-ADF0-61F5-1FD648C1EC5D}"/>
              </a:ext>
            </a:extLst>
          </p:cNvPr>
          <p:cNvGrpSpPr/>
          <p:nvPr/>
        </p:nvGrpSpPr>
        <p:grpSpPr>
          <a:xfrm>
            <a:off x="1236152" y="0"/>
            <a:ext cx="1964266" cy="6858000"/>
            <a:chOff x="10075334" y="0"/>
            <a:chExt cx="1964266" cy="6858000"/>
          </a:xfrm>
        </p:grpSpPr>
        <p:sp>
          <p:nvSpPr>
            <p:cNvPr id="27" name="Rectangle 26">
              <a:extLst>
                <a:ext uri="{FF2B5EF4-FFF2-40B4-BE49-F238E27FC236}">
                  <a16:creationId xmlns:a16="http://schemas.microsoft.com/office/drawing/2014/main" id="{24C19D5F-322B-CD96-CD37-8D703FCE7DC1}"/>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28" name="TextBox 27">
              <a:extLst>
                <a:ext uri="{FF2B5EF4-FFF2-40B4-BE49-F238E27FC236}">
                  <a16:creationId xmlns:a16="http://schemas.microsoft.com/office/drawing/2014/main" id="{A534F40C-E93A-3FB3-B48E-2E3F18C2097F}"/>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1</a:t>
              </a:r>
            </a:p>
          </p:txBody>
        </p:sp>
        <p:sp>
          <p:nvSpPr>
            <p:cNvPr id="29" name="TextBox 28">
              <a:extLst>
                <a:ext uri="{FF2B5EF4-FFF2-40B4-BE49-F238E27FC236}">
                  <a16:creationId xmlns:a16="http://schemas.microsoft.com/office/drawing/2014/main" id="{F4E8EFC0-39B2-8F8E-50BF-3CB86665275B}"/>
                </a:ext>
              </a:extLst>
            </p:cNvPr>
            <p:cNvSpPr txBox="1"/>
            <p:nvPr/>
          </p:nvSpPr>
          <p:spPr>
            <a:xfrm>
              <a:off x="10312401" y="2709333"/>
              <a:ext cx="1490132" cy="3816429"/>
            </a:xfrm>
            <a:prstGeom prst="rect">
              <a:avLst/>
            </a:prstGeom>
            <a:noFill/>
          </p:spPr>
          <p:txBody>
            <a:bodyPr wrap="square" rtlCol="0">
              <a:spAutoFit/>
            </a:bodyPr>
            <a:lstStyle/>
            <a:p>
              <a:r>
                <a:rPr lang="en-IN" sz="2200" dirty="0">
                  <a:effectLst/>
                  <a:latin typeface="Agency FB" panose="020B0503020202020204" pitchFamily="34" charset="0"/>
                </a:rPr>
                <a:t>Are there specific states that significantly contribute to Adidas' sales, and if so, which products are popular in these states?</a:t>
              </a:r>
              <a:endParaRPr lang="en-IN" sz="2200" dirty="0">
                <a:latin typeface="Agency FB" panose="020B0503020202020204" pitchFamily="34" charset="0"/>
              </a:endParaRPr>
            </a:p>
          </p:txBody>
        </p:sp>
      </p:grpSp>
      <p:sp>
        <p:nvSpPr>
          <p:cNvPr id="32" name="TextBox 31">
            <a:extLst>
              <a:ext uri="{FF2B5EF4-FFF2-40B4-BE49-F238E27FC236}">
                <a16:creationId xmlns:a16="http://schemas.microsoft.com/office/drawing/2014/main" id="{D0A9EF17-C7BA-8CF4-E06D-0982760C02EE}"/>
              </a:ext>
            </a:extLst>
          </p:cNvPr>
          <p:cNvSpPr txBox="1"/>
          <p:nvPr/>
        </p:nvSpPr>
        <p:spPr>
          <a:xfrm rot="16200000">
            <a:off x="-2734724" y="2967337"/>
            <a:ext cx="6858001" cy="923330"/>
          </a:xfrm>
          <a:prstGeom prst="rect">
            <a:avLst/>
          </a:prstGeom>
          <a:noFill/>
        </p:spPr>
        <p:txBody>
          <a:bodyPr wrap="square" rtlCol="0">
            <a:spAutoFit/>
          </a:bodyPr>
          <a:lstStyle/>
          <a:p>
            <a:pPr algn="ctr"/>
            <a:r>
              <a:rPr lang="en-IN" sz="5400" b="1" dirty="0">
                <a:latin typeface="Aharoni" panose="02010803020104030203" pitchFamily="2" charset="-79"/>
                <a:cs typeface="Aharoni" panose="02010803020104030203" pitchFamily="2" charset="-79"/>
              </a:rPr>
              <a:t>Research Questions</a:t>
            </a:r>
          </a:p>
        </p:txBody>
      </p:sp>
    </p:spTree>
    <p:extLst>
      <p:ext uri="{BB962C8B-B14F-4D97-AF65-F5344CB8AC3E}">
        <p14:creationId xmlns:p14="http://schemas.microsoft.com/office/powerpoint/2010/main" val="99448613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46DB1DA-3721-22D8-0377-60BB5C8961A9}"/>
              </a:ext>
            </a:extLst>
          </p:cNvPr>
          <p:cNvSpPr txBox="1"/>
          <p:nvPr/>
        </p:nvSpPr>
        <p:spPr>
          <a:xfrm>
            <a:off x="-398584" y="-2485292"/>
            <a:ext cx="13153292" cy="6275754"/>
          </a:xfrm>
          <a:prstGeom prst="rect">
            <a:avLst/>
          </a:prstGeom>
          <a:noFill/>
        </p:spPr>
        <p:txBody>
          <a:bodyPr wrap="square" rtlCol="0">
            <a:prstTxWarp prst="textWave1">
              <a:avLst/>
            </a:prstTxWarp>
            <a:spAutoFit/>
          </a:bodyPr>
          <a:lstStyle/>
          <a:p>
            <a:r>
              <a:rPr lang="en-IN" dirty="0">
                <a:blipFill>
                  <a:blip r:embed="rId2"/>
                  <a:stretch>
                    <a:fillRect/>
                  </a:stretch>
                </a:blipFill>
              </a:rPr>
              <a:t>------------</a:t>
            </a:r>
          </a:p>
        </p:txBody>
      </p:sp>
      <p:sp>
        <p:nvSpPr>
          <p:cNvPr id="5" name="TextBox 4">
            <a:extLst>
              <a:ext uri="{FF2B5EF4-FFF2-40B4-BE49-F238E27FC236}">
                <a16:creationId xmlns:a16="http://schemas.microsoft.com/office/drawing/2014/main" id="{D2EEAB2A-00A1-5166-4ED7-5486FE4B6D57}"/>
              </a:ext>
            </a:extLst>
          </p:cNvPr>
          <p:cNvSpPr txBox="1"/>
          <p:nvPr/>
        </p:nvSpPr>
        <p:spPr>
          <a:xfrm>
            <a:off x="0" y="3429000"/>
            <a:ext cx="7385538" cy="1323439"/>
          </a:xfrm>
          <a:prstGeom prst="rect">
            <a:avLst/>
          </a:prstGeom>
          <a:noFill/>
        </p:spPr>
        <p:txBody>
          <a:bodyPr wrap="square" rtlCol="0">
            <a:spAutoFit/>
          </a:bodyPr>
          <a:lstStyle/>
          <a:p>
            <a:r>
              <a:rPr lang="en-IN" sz="8000" dirty="0">
                <a:latin typeface="Aldhabi" panose="01000000000000000000" pitchFamily="2" charset="-78"/>
                <a:cs typeface="Aldhabi" panose="01000000000000000000" pitchFamily="2" charset="-78"/>
              </a:rPr>
              <a:t>Problem Statement </a:t>
            </a:r>
          </a:p>
        </p:txBody>
      </p:sp>
      <p:sp>
        <p:nvSpPr>
          <p:cNvPr id="6" name="TextBox 5">
            <a:extLst>
              <a:ext uri="{FF2B5EF4-FFF2-40B4-BE49-F238E27FC236}">
                <a16:creationId xmlns:a16="http://schemas.microsoft.com/office/drawing/2014/main" id="{24A55269-5E12-EC3B-0555-04D4A1E35C75}"/>
              </a:ext>
            </a:extLst>
          </p:cNvPr>
          <p:cNvSpPr txBox="1"/>
          <p:nvPr/>
        </p:nvSpPr>
        <p:spPr>
          <a:xfrm>
            <a:off x="1172308" y="4752439"/>
            <a:ext cx="10738338" cy="1815882"/>
          </a:xfrm>
          <a:prstGeom prst="rect">
            <a:avLst/>
          </a:prstGeom>
          <a:noFill/>
        </p:spPr>
        <p:txBody>
          <a:bodyPr wrap="square" rtlCol="0">
            <a:spAutoFit/>
          </a:bodyPr>
          <a:lstStyle/>
          <a:p>
            <a:r>
              <a:rPr lang="en-IN" sz="2800" dirty="0">
                <a:effectLst/>
                <a:latin typeface="Agency FB" panose="020B0503020202020204" pitchFamily="34" charset="0"/>
              </a:rPr>
              <a:t>You're tasked with analysing Adidas' sales data in the US. The primary goal of your analysis is to gain insights into sales performance and trends across different products, retailers, and sales methods. Your analysis will inform business strategies, including product offerings, retailer relationships, and sales channels.</a:t>
            </a:r>
            <a:endParaRPr lang="en-IN" sz="2800" dirty="0">
              <a:latin typeface="Agency FB" panose="020B0503020202020204" pitchFamily="34" charset="0"/>
            </a:endParaRPr>
          </a:p>
        </p:txBody>
      </p:sp>
    </p:spTree>
    <p:extLst>
      <p:ext uri="{BB962C8B-B14F-4D97-AF65-F5344CB8AC3E}">
        <p14:creationId xmlns:p14="http://schemas.microsoft.com/office/powerpoint/2010/main" val="7932686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39E7F381-0955-95DF-8A52-E26E4CB4C625}"/>
              </a:ext>
            </a:extLst>
          </p:cNvPr>
          <p:cNvCxnSpPr/>
          <p:nvPr/>
        </p:nvCxnSpPr>
        <p:spPr>
          <a:xfrm>
            <a:off x="1253067" y="0"/>
            <a:ext cx="0" cy="685800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6" name="Rectangle 5">
            <a:extLst>
              <a:ext uri="{FF2B5EF4-FFF2-40B4-BE49-F238E27FC236}">
                <a16:creationId xmlns:a16="http://schemas.microsoft.com/office/drawing/2014/main" id="{C9A529E3-BC39-E873-C956-2B87CCA3C4A8}"/>
              </a:ext>
            </a:extLst>
          </p:cNvPr>
          <p:cNvSpPr/>
          <p:nvPr/>
        </p:nvSpPr>
        <p:spPr>
          <a:xfrm>
            <a:off x="0" y="855133"/>
            <a:ext cx="2904056" cy="626533"/>
          </a:xfrm>
          <a:prstGeom prst="rect">
            <a:avLst/>
          </a:prstGeom>
          <a:solidFill>
            <a:srgbClr val="1D22EB"/>
          </a:solidFill>
          <a:ln>
            <a:noFill/>
          </a:ln>
          <a:effectLst>
            <a:outerShdw blurRad="635000" dist="444500" dir="3600000" sx="120000" sy="12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latin typeface="Arial Black" panose="020B0A04020102020204" pitchFamily="34" charset="0"/>
              <a:cs typeface="Aharoni" panose="02010803020104030203" pitchFamily="2" charset="-79"/>
            </a:endParaRPr>
          </a:p>
          <a:p>
            <a:pPr algn="ctr"/>
            <a:endParaRPr lang="en-IN" dirty="0"/>
          </a:p>
        </p:txBody>
      </p:sp>
      <p:sp>
        <p:nvSpPr>
          <p:cNvPr id="7" name="TextBox 6">
            <a:extLst>
              <a:ext uri="{FF2B5EF4-FFF2-40B4-BE49-F238E27FC236}">
                <a16:creationId xmlns:a16="http://schemas.microsoft.com/office/drawing/2014/main" id="{69A7CB3F-EBFF-5D88-C68F-5E5B3CC90519}"/>
              </a:ext>
            </a:extLst>
          </p:cNvPr>
          <p:cNvSpPr txBox="1"/>
          <p:nvPr/>
        </p:nvSpPr>
        <p:spPr>
          <a:xfrm>
            <a:off x="1807608" y="855133"/>
            <a:ext cx="1253065" cy="707886"/>
          </a:xfrm>
          <a:prstGeom prst="rect">
            <a:avLst/>
          </a:prstGeom>
          <a:noFill/>
        </p:spPr>
        <p:txBody>
          <a:bodyPr wrap="square" rtlCol="0">
            <a:spAutoFit/>
          </a:bodyPr>
          <a:lstStyle/>
          <a:p>
            <a:r>
              <a:rPr lang="en-IN" sz="4000" b="1" dirty="0">
                <a:solidFill>
                  <a:schemeClr val="bg1"/>
                </a:solidFill>
                <a:latin typeface="Arial Black" panose="020B0A04020102020204" pitchFamily="34" charset="0"/>
                <a:cs typeface="Aharoni" panose="02010803020104030203" pitchFamily="2" charset="-79"/>
              </a:rPr>
              <a:t>001</a:t>
            </a:r>
          </a:p>
        </p:txBody>
      </p:sp>
      <p:sp>
        <p:nvSpPr>
          <p:cNvPr id="10" name="TextBox 9">
            <a:extLst>
              <a:ext uri="{FF2B5EF4-FFF2-40B4-BE49-F238E27FC236}">
                <a16:creationId xmlns:a16="http://schemas.microsoft.com/office/drawing/2014/main" id="{F6EEEE56-DDF5-36F9-C962-24667931C818}"/>
              </a:ext>
            </a:extLst>
          </p:cNvPr>
          <p:cNvSpPr txBox="1"/>
          <p:nvPr/>
        </p:nvSpPr>
        <p:spPr>
          <a:xfrm>
            <a:off x="1909224" y="2336799"/>
            <a:ext cx="994832" cy="523220"/>
          </a:xfrm>
          <a:prstGeom prst="rect">
            <a:avLst/>
          </a:prstGeom>
          <a:noFill/>
        </p:spPr>
        <p:txBody>
          <a:bodyPr wrap="square">
            <a:spAutoFit/>
          </a:bodyPr>
          <a:lstStyle/>
          <a:p>
            <a:r>
              <a:rPr lang="en-IN" sz="2800" dirty="0">
                <a:latin typeface="Arial Black" panose="020B0A04020102020204" pitchFamily="34" charset="0"/>
                <a:cs typeface="Aharoni" panose="02010803020104030203" pitchFamily="2" charset="-79"/>
              </a:rPr>
              <a:t>002</a:t>
            </a:r>
          </a:p>
        </p:txBody>
      </p:sp>
      <p:sp>
        <p:nvSpPr>
          <p:cNvPr id="11" name="TextBox 10">
            <a:extLst>
              <a:ext uri="{FF2B5EF4-FFF2-40B4-BE49-F238E27FC236}">
                <a16:creationId xmlns:a16="http://schemas.microsoft.com/office/drawing/2014/main" id="{59777B09-C01C-6CE7-D241-1983B16A5EEB}"/>
              </a:ext>
            </a:extLst>
          </p:cNvPr>
          <p:cNvSpPr txBox="1"/>
          <p:nvPr/>
        </p:nvSpPr>
        <p:spPr>
          <a:xfrm>
            <a:off x="1936724" y="3736372"/>
            <a:ext cx="994832" cy="523220"/>
          </a:xfrm>
          <a:prstGeom prst="rect">
            <a:avLst/>
          </a:prstGeom>
          <a:noFill/>
        </p:spPr>
        <p:txBody>
          <a:bodyPr wrap="square">
            <a:spAutoFit/>
          </a:bodyPr>
          <a:lstStyle/>
          <a:p>
            <a:r>
              <a:rPr lang="en-IN" sz="2800" dirty="0">
                <a:latin typeface="Arial Black" panose="020B0A04020102020204" pitchFamily="34" charset="0"/>
                <a:cs typeface="Aharoni" panose="02010803020104030203" pitchFamily="2" charset="-79"/>
              </a:rPr>
              <a:t>003</a:t>
            </a:r>
          </a:p>
        </p:txBody>
      </p:sp>
      <p:grpSp>
        <p:nvGrpSpPr>
          <p:cNvPr id="16" name="Group 15">
            <a:extLst>
              <a:ext uri="{FF2B5EF4-FFF2-40B4-BE49-F238E27FC236}">
                <a16:creationId xmlns:a16="http://schemas.microsoft.com/office/drawing/2014/main" id="{0E605D60-32D5-6D2B-8B0A-9A091F50E081}"/>
              </a:ext>
            </a:extLst>
          </p:cNvPr>
          <p:cNvGrpSpPr/>
          <p:nvPr/>
        </p:nvGrpSpPr>
        <p:grpSpPr>
          <a:xfrm>
            <a:off x="3458596" y="208802"/>
            <a:ext cx="4787849" cy="5951068"/>
            <a:chOff x="3458596" y="208802"/>
            <a:chExt cx="4787849" cy="5951068"/>
          </a:xfrm>
        </p:grpSpPr>
        <p:sp>
          <p:nvSpPr>
            <p:cNvPr id="13" name="TextBox 12">
              <a:extLst>
                <a:ext uri="{FF2B5EF4-FFF2-40B4-BE49-F238E27FC236}">
                  <a16:creationId xmlns:a16="http://schemas.microsoft.com/office/drawing/2014/main" id="{C5C4B35F-6968-43BA-9010-BBCA94D57865}"/>
                </a:ext>
              </a:extLst>
            </p:cNvPr>
            <p:cNvSpPr txBox="1"/>
            <p:nvPr/>
          </p:nvSpPr>
          <p:spPr>
            <a:xfrm>
              <a:off x="3458596" y="208802"/>
              <a:ext cx="3268128" cy="646331"/>
            </a:xfrm>
            <a:prstGeom prst="rect">
              <a:avLst/>
            </a:prstGeom>
            <a:noFill/>
          </p:spPr>
          <p:txBody>
            <a:bodyPr wrap="square" rtlCol="0">
              <a:spAutoFit/>
            </a:bodyPr>
            <a:lstStyle/>
            <a:p>
              <a:r>
                <a:rPr lang="en-IN" sz="3600" b="1" dirty="0">
                  <a:latin typeface="Aharoni" panose="02010803020104030203" pitchFamily="2" charset="-79"/>
                  <a:cs typeface="Aharoni" panose="02010803020104030203" pitchFamily="2" charset="-79"/>
                </a:rPr>
                <a:t>HYPOTHESIS </a:t>
              </a:r>
            </a:p>
          </p:txBody>
        </p:sp>
        <p:sp>
          <p:nvSpPr>
            <p:cNvPr id="14" name="TextBox 13">
              <a:extLst>
                <a:ext uri="{FF2B5EF4-FFF2-40B4-BE49-F238E27FC236}">
                  <a16:creationId xmlns:a16="http://schemas.microsoft.com/office/drawing/2014/main" id="{BB3C4997-2FE7-62AC-A545-65C3319C7C98}"/>
                </a:ext>
              </a:extLst>
            </p:cNvPr>
            <p:cNvSpPr txBox="1"/>
            <p:nvPr/>
          </p:nvSpPr>
          <p:spPr>
            <a:xfrm>
              <a:off x="4978317" y="696610"/>
              <a:ext cx="3268128" cy="461665"/>
            </a:xfrm>
            <a:prstGeom prst="rect">
              <a:avLst/>
            </a:prstGeom>
            <a:noFill/>
          </p:spPr>
          <p:txBody>
            <a:bodyPr wrap="square" rtlCol="0">
              <a:spAutoFit/>
            </a:bodyPr>
            <a:lstStyle/>
            <a:p>
              <a:r>
                <a:rPr lang="en-IN" sz="2400" dirty="0">
                  <a:latin typeface="Aharoni" panose="02010803020104030203" pitchFamily="2" charset="-79"/>
                  <a:cs typeface="Aharoni" panose="02010803020104030203" pitchFamily="2" charset="-79"/>
                </a:rPr>
                <a:t>Product Analysis</a:t>
              </a:r>
            </a:p>
          </p:txBody>
        </p:sp>
        <p:sp>
          <p:nvSpPr>
            <p:cNvPr id="15" name="TextBox 14">
              <a:extLst>
                <a:ext uri="{FF2B5EF4-FFF2-40B4-BE49-F238E27FC236}">
                  <a16:creationId xmlns:a16="http://schemas.microsoft.com/office/drawing/2014/main" id="{85587A10-5BD3-55FF-8864-6442C4D88292}"/>
                </a:ext>
              </a:extLst>
            </p:cNvPr>
            <p:cNvSpPr txBox="1"/>
            <p:nvPr/>
          </p:nvSpPr>
          <p:spPr>
            <a:xfrm>
              <a:off x="3589867" y="1481666"/>
              <a:ext cx="4487320" cy="4678204"/>
            </a:xfrm>
            <a:prstGeom prst="rect">
              <a:avLst/>
            </a:prstGeom>
            <a:noFill/>
          </p:spPr>
          <p:txBody>
            <a:bodyPr wrap="square" rtlCol="0">
              <a:spAutoFit/>
            </a:bodyPr>
            <a:lstStyle/>
            <a:p>
              <a:r>
                <a:rPr lang="en-IN" sz="2800" dirty="0">
                  <a:latin typeface="Book Antiqua" panose="02040602050305030304" pitchFamily="18" charset="0"/>
                </a:rPr>
                <a:t>Null Hypothesis :</a:t>
              </a:r>
            </a:p>
            <a:p>
              <a:r>
                <a:rPr lang="en-IN" dirty="0"/>
                <a:t>	</a:t>
              </a:r>
              <a:r>
                <a:rPr lang="en-IN" sz="2800" dirty="0">
                  <a:effectLst/>
                  <a:latin typeface="Agency FB" panose="020B0503020202020204" pitchFamily="34" charset="0"/>
                </a:rPr>
                <a:t>There is no significant difference in total sales across different sales methods for each product category</a:t>
              </a:r>
            </a:p>
            <a:p>
              <a:endParaRPr lang="en-IN" dirty="0">
                <a:latin typeface="Book Antiqua" panose="02040602050305030304" pitchFamily="18" charset="0"/>
              </a:endParaRPr>
            </a:p>
            <a:p>
              <a:r>
                <a:rPr lang="en-IN" sz="2800" dirty="0">
                  <a:latin typeface="Book Antiqua" panose="02040602050305030304" pitchFamily="18" charset="0"/>
                </a:rPr>
                <a:t>Alternative Hypothesis :</a:t>
              </a:r>
              <a:br>
                <a:rPr lang="en-IN" dirty="0">
                  <a:latin typeface="Book Antiqua" panose="02040602050305030304" pitchFamily="18" charset="0"/>
                </a:rPr>
              </a:br>
              <a:r>
                <a:rPr lang="en-IN" dirty="0">
                  <a:latin typeface="Book Antiqua" panose="02040602050305030304" pitchFamily="18" charset="0"/>
                </a:rPr>
                <a:t>	</a:t>
              </a:r>
              <a:r>
                <a:rPr lang="en-IN" sz="2800" dirty="0">
                  <a:effectLst/>
                  <a:latin typeface="Agency FB" panose="020B0503020202020204" pitchFamily="34" charset="0"/>
                </a:rPr>
                <a:t> There is a significant difference in total sales across different sales methods for each product category.</a:t>
              </a:r>
              <a:endParaRPr lang="en-IN" dirty="0">
                <a:latin typeface="Agency FB" panose="020B0503020202020204" pitchFamily="34" charset="0"/>
              </a:endParaRPr>
            </a:p>
          </p:txBody>
        </p:sp>
      </p:grpSp>
      <p:pic>
        <p:nvPicPr>
          <p:cNvPr id="22" name="Picture 21" descr="A pair of black and white shoes&#10;&#10;Description automatically generated">
            <a:extLst>
              <a:ext uri="{FF2B5EF4-FFF2-40B4-BE49-F238E27FC236}">
                <a16:creationId xmlns:a16="http://schemas.microsoft.com/office/drawing/2014/main" id="{79850FF5-E7E0-7B68-6D58-FFF82EF5C0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0" y="0"/>
            <a:ext cx="4572000" cy="6858000"/>
          </a:xfrm>
          <a:prstGeom prst="rect">
            <a:avLst/>
          </a:prstGeom>
        </p:spPr>
      </p:pic>
    </p:spTree>
    <p:extLst>
      <p:ext uri="{BB962C8B-B14F-4D97-AF65-F5344CB8AC3E}">
        <p14:creationId xmlns:p14="http://schemas.microsoft.com/office/powerpoint/2010/main" val="24283929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39E7F381-0955-95DF-8A52-E26E4CB4C625}"/>
              </a:ext>
            </a:extLst>
          </p:cNvPr>
          <p:cNvCxnSpPr/>
          <p:nvPr/>
        </p:nvCxnSpPr>
        <p:spPr>
          <a:xfrm>
            <a:off x="1253067" y="0"/>
            <a:ext cx="0" cy="685800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6" name="Rectangle 5">
            <a:extLst>
              <a:ext uri="{FF2B5EF4-FFF2-40B4-BE49-F238E27FC236}">
                <a16:creationId xmlns:a16="http://schemas.microsoft.com/office/drawing/2014/main" id="{C9A529E3-BC39-E873-C956-2B87CCA3C4A8}"/>
              </a:ext>
            </a:extLst>
          </p:cNvPr>
          <p:cNvSpPr/>
          <p:nvPr/>
        </p:nvSpPr>
        <p:spPr>
          <a:xfrm>
            <a:off x="0" y="2245385"/>
            <a:ext cx="2904056" cy="626533"/>
          </a:xfrm>
          <a:prstGeom prst="rect">
            <a:avLst/>
          </a:prstGeom>
          <a:solidFill>
            <a:srgbClr val="1D22EB"/>
          </a:solidFill>
          <a:ln>
            <a:noFill/>
          </a:ln>
          <a:effectLst>
            <a:outerShdw blurRad="635000" dist="444500" dir="3600000" sx="120000" sy="12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latin typeface="Arial Black" panose="020B0A04020102020204" pitchFamily="34" charset="0"/>
              <a:cs typeface="Aharoni" panose="02010803020104030203" pitchFamily="2" charset="-79"/>
            </a:endParaRPr>
          </a:p>
          <a:p>
            <a:pPr algn="ctr"/>
            <a:endParaRPr lang="en-IN" dirty="0"/>
          </a:p>
        </p:txBody>
      </p:sp>
      <p:sp>
        <p:nvSpPr>
          <p:cNvPr id="7" name="TextBox 6">
            <a:extLst>
              <a:ext uri="{FF2B5EF4-FFF2-40B4-BE49-F238E27FC236}">
                <a16:creationId xmlns:a16="http://schemas.microsoft.com/office/drawing/2014/main" id="{69A7CB3F-EBFF-5D88-C68F-5E5B3CC90519}"/>
              </a:ext>
            </a:extLst>
          </p:cNvPr>
          <p:cNvSpPr txBox="1"/>
          <p:nvPr/>
        </p:nvSpPr>
        <p:spPr>
          <a:xfrm>
            <a:off x="1780107" y="2242804"/>
            <a:ext cx="1253065" cy="707886"/>
          </a:xfrm>
          <a:prstGeom prst="rect">
            <a:avLst/>
          </a:prstGeom>
          <a:noFill/>
        </p:spPr>
        <p:txBody>
          <a:bodyPr wrap="square" rtlCol="0">
            <a:spAutoFit/>
          </a:bodyPr>
          <a:lstStyle/>
          <a:p>
            <a:r>
              <a:rPr lang="en-IN" sz="4000" b="1" dirty="0">
                <a:solidFill>
                  <a:schemeClr val="bg1"/>
                </a:solidFill>
                <a:latin typeface="Arial Black" panose="020B0A04020102020204" pitchFamily="34" charset="0"/>
                <a:cs typeface="Aharoni" panose="02010803020104030203" pitchFamily="2" charset="-79"/>
              </a:rPr>
              <a:t>002</a:t>
            </a:r>
          </a:p>
        </p:txBody>
      </p:sp>
      <p:sp>
        <p:nvSpPr>
          <p:cNvPr id="10" name="TextBox 9">
            <a:extLst>
              <a:ext uri="{FF2B5EF4-FFF2-40B4-BE49-F238E27FC236}">
                <a16:creationId xmlns:a16="http://schemas.microsoft.com/office/drawing/2014/main" id="{F6EEEE56-DDF5-36F9-C962-24667931C818}"/>
              </a:ext>
            </a:extLst>
          </p:cNvPr>
          <p:cNvSpPr txBox="1"/>
          <p:nvPr/>
        </p:nvSpPr>
        <p:spPr>
          <a:xfrm>
            <a:off x="1909224" y="842810"/>
            <a:ext cx="994832" cy="523220"/>
          </a:xfrm>
          <a:prstGeom prst="rect">
            <a:avLst/>
          </a:prstGeom>
          <a:noFill/>
        </p:spPr>
        <p:txBody>
          <a:bodyPr wrap="square">
            <a:spAutoFit/>
          </a:bodyPr>
          <a:lstStyle/>
          <a:p>
            <a:r>
              <a:rPr lang="en-IN" sz="2800" dirty="0">
                <a:latin typeface="Arial Black" panose="020B0A04020102020204" pitchFamily="34" charset="0"/>
                <a:cs typeface="Aharoni" panose="02010803020104030203" pitchFamily="2" charset="-79"/>
              </a:rPr>
              <a:t>001</a:t>
            </a:r>
          </a:p>
        </p:txBody>
      </p:sp>
      <p:sp>
        <p:nvSpPr>
          <p:cNvPr id="11" name="TextBox 10">
            <a:extLst>
              <a:ext uri="{FF2B5EF4-FFF2-40B4-BE49-F238E27FC236}">
                <a16:creationId xmlns:a16="http://schemas.microsoft.com/office/drawing/2014/main" id="{59777B09-C01C-6CE7-D241-1983B16A5EEB}"/>
              </a:ext>
            </a:extLst>
          </p:cNvPr>
          <p:cNvSpPr txBox="1"/>
          <p:nvPr/>
        </p:nvSpPr>
        <p:spPr>
          <a:xfrm>
            <a:off x="1936724" y="3736372"/>
            <a:ext cx="994832" cy="523220"/>
          </a:xfrm>
          <a:prstGeom prst="rect">
            <a:avLst/>
          </a:prstGeom>
          <a:noFill/>
        </p:spPr>
        <p:txBody>
          <a:bodyPr wrap="square">
            <a:spAutoFit/>
          </a:bodyPr>
          <a:lstStyle/>
          <a:p>
            <a:r>
              <a:rPr lang="en-IN" sz="2800" dirty="0">
                <a:latin typeface="Arial Black" panose="020B0A04020102020204" pitchFamily="34" charset="0"/>
                <a:cs typeface="Aharoni" panose="02010803020104030203" pitchFamily="2" charset="-79"/>
              </a:rPr>
              <a:t>003</a:t>
            </a:r>
          </a:p>
        </p:txBody>
      </p:sp>
      <p:grpSp>
        <p:nvGrpSpPr>
          <p:cNvPr id="2" name="Group 1">
            <a:extLst>
              <a:ext uri="{FF2B5EF4-FFF2-40B4-BE49-F238E27FC236}">
                <a16:creationId xmlns:a16="http://schemas.microsoft.com/office/drawing/2014/main" id="{05C0CB0E-461B-057F-609C-3F93EB0496EE}"/>
              </a:ext>
            </a:extLst>
          </p:cNvPr>
          <p:cNvGrpSpPr/>
          <p:nvPr/>
        </p:nvGrpSpPr>
        <p:grpSpPr>
          <a:xfrm>
            <a:off x="3431095" y="453466"/>
            <a:ext cx="4787849" cy="4227519"/>
            <a:chOff x="3458596" y="208802"/>
            <a:chExt cx="4787849" cy="4227519"/>
          </a:xfrm>
        </p:grpSpPr>
        <p:sp>
          <p:nvSpPr>
            <p:cNvPr id="3" name="TextBox 2">
              <a:extLst>
                <a:ext uri="{FF2B5EF4-FFF2-40B4-BE49-F238E27FC236}">
                  <a16:creationId xmlns:a16="http://schemas.microsoft.com/office/drawing/2014/main" id="{B75D1FAA-D6A8-4BA3-E48A-3274BF8C536B}"/>
                </a:ext>
              </a:extLst>
            </p:cNvPr>
            <p:cNvSpPr txBox="1"/>
            <p:nvPr/>
          </p:nvSpPr>
          <p:spPr>
            <a:xfrm>
              <a:off x="3458596" y="208802"/>
              <a:ext cx="3268128" cy="646331"/>
            </a:xfrm>
            <a:prstGeom prst="rect">
              <a:avLst/>
            </a:prstGeom>
            <a:noFill/>
          </p:spPr>
          <p:txBody>
            <a:bodyPr wrap="square" rtlCol="0">
              <a:spAutoFit/>
            </a:bodyPr>
            <a:lstStyle/>
            <a:p>
              <a:r>
                <a:rPr lang="en-IN" sz="3600" b="1" dirty="0">
                  <a:latin typeface="Aharoni" panose="02010803020104030203" pitchFamily="2" charset="-79"/>
                  <a:cs typeface="Aharoni" panose="02010803020104030203" pitchFamily="2" charset="-79"/>
                </a:rPr>
                <a:t>HYPOTHESIS </a:t>
              </a:r>
            </a:p>
          </p:txBody>
        </p:sp>
        <p:sp>
          <p:nvSpPr>
            <p:cNvPr id="4" name="TextBox 3">
              <a:extLst>
                <a:ext uri="{FF2B5EF4-FFF2-40B4-BE49-F238E27FC236}">
                  <a16:creationId xmlns:a16="http://schemas.microsoft.com/office/drawing/2014/main" id="{22B8879D-3E2D-BE59-C5E1-6929341B912D}"/>
                </a:ext>
              </a:extLst>
            </p:cNvPr>
            <p:cNvSpPr txBox="1"/>
            <p:nvPr/>
          </p:nvSpPr>
          <p:spPr>
            <a:xfrm>
              <a:off x="4978317" y="696610"/>
              <a:ext cx="3268128" cy="461665"/>
            </a:xfrm>
            <a:prstGeom prst="rect">
              <a:avLst/>
            </a:prstGeom>
            <a:noFill/>
          </p:spPr>
          <p:txBody>
            <a:bodyPr wrap="square" rtlCol="0">
              <a:spAutoFit/>
            </a:bodyPr>
            <a:lstStyle/>
            <a:p>
              <a:r>
                <a:rPr lang="en-IN" sz="2400" dirty="0">
                  <a:latin typeface="Aharoni" panose="02010803020104030203" pitchFamily="2" charset="-79"/>
                  <a:cs typeface="Aharoni" panose="02010803020104030203" pitchFamily="2" charset="-79"/>
                </a:rPr>
                <a:t>Deep Insight</a:t>
              </a:r>
            </a:p>
          </p:txBody>
        </p:sp>
        <p:sp>
          <p:nvSpPr>
            <p:cNvPr id="8" name="TextBox 7">
              <a:extLst>
                <a:ext uri="{FF2B5EF4-FFF2-40B4-BE49-F238E27FC236}">
                  <a16:creationId xmlns:a16="http://schemas.microsoft.com/office/drawing/2014/main" id="{48847238-C5B3-ABD1-3BC5-EA00528EA392}"/>
                </a:ext>
              </a:extLst>
            </p:cNvPr>
            <p:cNvSpPr txBox="1"/>
            <p:nvPr/>
          </p:nvSpPr>
          <p:spPr>
            <a:xfrm>
              <a:off x="3589867" y="1481666"/>
              <a:ext cx="4487320" cy="2954655"/>
            </a:xfrm>
            <a:prstGeom prst="rect">
              <a:avLst/>
            </a:prstGeom>
            <a:noFill/>
          </p:spPr>
          <p:txBody>
            <a:bodyPr wrap="square" rtlCol="0">
              <a:spAutoFit/>
            </a:bodyPr>
            <a:lstStyle/>
            <a:p>
              <a:r>
                <a:rPr lang="en-IN" sz="2800" dirty="0">
                  <a:latin typeface="Book Antiqua" panose="02040602050305030304" pitchFamily="18" charset="0"/>
                </a:rPr>
                <a:t>Null Hypothesis :</a:t>
              </a:r>
            </a:p>
            <a:p>
              <a:r>
                <a:rPr lang="en-IN" dirty="0"/>
                <a:t>	</a:t>
              </a:r>
              <a:r>
                <a:rPr lang="en-IN" sz="2800" dirty="0">
                  <a:effectLst/>
                  <a:latin typeface="Agency FB" panose="020B0503020202020204" pitchFamily="34" charset="0"/>
                </a:rPr>
                <a:t>The choice of retailer does not significantly impact total sales.</a:t>
              </a:r>
            </a:p>
            <a:p>
              <a:endParaRPr lang="en-IN" dirty="0">
                <a:latin typeface="Book Antiqua" panose="02040602050305030304" pitchFamily="18" charset="0"/>
              </a:endParaRPr>
            </a:p>
            <a:p>
              <a:r>
                <a:rPr lang="en-IN" sz="2800" dirty="0">
                  <a:latin typeface="Book Antiqua" panose="02040602050305030304" pitchFamily="18" charset="0"/>
                </a:rPr>
                <a:t>Alternative Hypothesis :</a:t>
              </a:r>
              <a:br>
                <a:rPr lang="en-IN" dirty="0">
                  <a:latin typeface="Book Antiqua" panose="02040602050305030304" pitchFamily="18" charset="0"/>
                </a:rPr>
              </a:br>
              <a:r>
                <a:rPr lang="en-IN" dirty="0">
                  <a:latin typeface="Book Antiqua" panose="02040602050305030304" pitchFamily="18" charset="0"/>
                </a:rPr>
                <a:t>	</a:t>
              </a:r>
              <a:r>
                <a:rPr lang="en-IN" sz="2800" dirty="0">
                  <a:effectLst/>
                  <a:latin typeface="Agency FB" panose="020B0503020202020204" pitchFamily="34" charset="0"/>
                </a:rPr>
                <a:t>The choice of retailer significantly impacts total sales.</a:t>
              </a:r>
              <a:endParaRPr lang="en-IN" sz="2800" dirty="0">
                <a:latin typeface="Agency FB" panose="020B0503020202020204" pitchFamily="34" charset="0"/>
              </a:endParaRPr>
            </a:p>
          </p:txBody>
        </p:sp>
      </p:grpSp>
      <p:pic>
        <p:nvPicPr>
          <p:cNvPr id="13" name="Picture 12">
            <a:extLst>
              <a:ext uri="{FF2B5EF4-FFF2-40B4-BE49-F238E27FC236}">
                <a16:creationId xmlns:a16="http://schemas.microsoft.com/office/drawing/2014/main" id="{96FC901D-EE6E-1878-2A7F-859B94B121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04680" y="0"/>
            <a:ext cx="4487319" cy="6858000"/>
          </a:xfrm>
          <a:prstGeom prst="rect">
            <a:avLst/>
          </a:prstGeom>
        </p:spPr>
      </p:pic>
    </p:spTree>
    <p:extLst>
      <p:ext uri="{BB962C8B-B14F-4D97-AF65-F5344CB8AC3E}">
        <p14:creationId xmlns:p14="http://schemas.microsoft.com/office/powerpoint/2010/main" val="23114478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39E7F381-0955-95DF-8A52-E26E4CB4C625}"/>
              </a:ext>
            </a:extLst>
          </p:cNvPr>
          <p:cNvCxnSpPr/>
          <p:nvPr/>
        </p:nvCxnSpPr>
        <p:spPr>
          <a:xfrm>
            <a:off x="1253067" y="0"/>
            <a:ext cx="0" cy="685800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6" name="Rectangle 5">
            <a:extLst>
              <a:ext uri="{FF2B5EF4-FFF2-40B4-BE49-F238E27FC236}">
                <a16:creationId xmlns:a16="http://schemas.microsoft.com/office/drawing/2014/main" id="{C9A529E3-BC39-E873-C956-2B87CCA3C4A8}"/>
              </a:ext>
            </a:extLst>
          </p:cNvPr>
          <p:cNvSpPr/>
          <p:nvPr/>
        </p:nvSpPr>
        <p:spPr>
          <a:xfrm>
            <a:off x="0" y="3633059"/>
            <a:ext cx="2904056" cy="626533"/>
          </a:xfrm>
          <a:prstGeom prst="rect">
            <a:avLst/>
          </a:prstGeom>
          <a:solidFill>
            <a:srgbClr val="1D22EB"/>
          </a:solidFill>
          <a:ln>
            <a:noFill/>
          </a:ln>
          <a:effectLst>
            <a:outerShdw blurRad="635000" dist="444500" dir="3600000" sx="120000" sy="12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latin typeface="Arial Black" panose="020B0A04020102020204" pitchFamily="34" charset="0"/>
              <a:cs typeface="Aharoni" panose="02010803020104030203" pitchFamily="2" charset="-79"/>
            </a:endParaRPr>
          </a:p>
          <a:p>
            <a:pPr algn="ctr"/>
            <a:endParaRPr lang="en-IN" dirty="0"/>
          </a:p>
        </p:txBody>
      </p:sp>
      <p:sp>
        <p:nvSpPr>
          <p:cNvPr id="7" name="TextBox 6">
            <a:extLst>
              <a:ext uri="{FF2B5EF4-FFF2-40B4-BE49-F238E27FC236}">
                <a16:creationId xmlns:a16="http://schemas.microsoft.com/office/drawing/2014/main" id="{69A7CB3F-EBFF-5D88-C68F-5E5B3CC90519}"/>
              </a:ext>
            </a:extLst>
          </p:cNvPr>
          <p:cNvSpPr txBox="1"/>
          <p:nvPr/>
        </p:nvSpPr>
        <p:spPr>
          <a:xfrm>
            <a:off x="1780107" y="3635940"/>
            <a:ext cx="1253065" cy="707886"/>
          </a:xfrm>
          <a:prstGeom prst="rect">
            <a:avLst/>
          </a:prstGeom>
          <a:noFill/>
        </p:spPr>
        <p:txBody>
          <a:bodyPr wrap="square" rtlCol="0">
            <a:spAutoFit/>
          </a:bodyPr>
          <a:lstStyle/>
          <a:p>
            <a:r>
              <a:rPr lang="en-IN" sz="4000" b="1" dirty="0">
                <a:solidFill>
                  <a:schemeClr val="bg1"/>
                </a:solidFill>
                <a:latin typeface="Arial Black" panose="020B0A04020102020204" pitchFamily="34" charset="0"/>
                <a:cs typeface="Aharoni" panose="02010803020104030203" pitchFamily="2" charset="-79"/>
              </a:rPr>
              <a:t>003</a:t>
            </a:r>
          </a:p>
        </p:txBody>
      </p:sp>
      <p:sp>
        <p:nvSpPr>
          <p:cNvPr id="10" name="TextBox 9">
            <a:extLst>
              <a:ext uri="{FF2B5EF4-FFF2-40B4-BE49-F238E27FC236}">
                <a16:creationId xmlns:a16="http://schemas.microsoft.com/office/drawing/2014/main" id="{F6EEEE56-DDF5-36F9-C962-24667931C818}"/>
              </a:ext>
            </a:extLst>
          </p:cNvPr>
          <p:cNvSpPr txBox="1"/>
          <p:nvPr/>
        </p:nvSpPr>
        <p:spPr>
          <a:xfrm>
            <a:off x="1909224" y="842810"/>
            <a:ext cx="994832" cy="523220"/>
          </a:xfrm>
          <a:prstGeom prst="rect">
            <a:avLst/>
          </a:prstGeom>
          <a:noFill/>
        </p:spPr>
        <p:txBody>
          <a:bodyPr wrap="square">
            <a:spAutoFit/>
          </a:bodyPr>
          <a:lstStyle/>
          <a:p>
            <a:r>
              <a:rPr lang="en-IN" sz="2800" dirty="0">
                <a:latin typeface="Arial Black" panose="020B0A04020102020204" pitchFamily="34" charset="0"/>
                <a:cs typeface="Aharoni" panose="02010803020104030203" pitchFamily="2" charset="-79"/>
              </a:rPr>
              <a:t>001</a:t>
            </a:r>
          </a:p>
        </p:txBody>
      </p:sp>
      <p:sp>
        <p:nvSpPr>
          <p:cNvPr id="11" name="TextBox 10">
            <a:extLst>
              <a:ext uri="{FF2B5EF4-FFF2-40B4-BE49-F238E27FC236}">
                <a16:creationId xmlns:a16="http://schemas.microsoft.com/office/drawing/2014/main" id="{59777B09-C01C-6CE7-D241-1983B16A5EEB}"/>
              </a:ext>
            </a:extLst>
          </p:cNvPr>
          <p:cNvSpPr txBox="1"/>
          <p:nvPr/>
        </p:nvSpPr>
        <p:spPr>
          <a:xfrm>
            <a:off x="1909224" y="2233486"/>
            <a:ext cx="994832" cy="523220"/>
          </a:xfrm>
          <a:prstGeom prst="rect">
            <a:avLst/>
          </a:prstGeom>
          <a:noFill/>
        </p:spPr>
        <p:txBody>
          <a:bodyPr wrap="square">
            <a:spAutoFit/>
          </a:bodyPr>
          <a:lstStyle/>
          <a:p>
            <a:r>
              <a:rPr lang="en-IN" sz="2800" dirty="0">
                <a:latin typeface="Arial Black" panose="020B0A04020102020204" pitchFamily="34" charset="0"/>
                <a:cs typeface="Aharoni" panose="02010803020104030203" pitchFamily="2" charset="-79"/>
              </a:rPr>
              <a:t>002</a:t>
            </a:r>
          </a:p>
        </p:txBody>
      </p:sp>
      <p:grpSp>
        <p:nvGrpSpPr>
          <p:cNvPr id="2" name="Group 1">
            <a:extLst>
              <a:ext uri="{FF2B5EF4-FFF2-40B4-BE49-F238E27FC236}">
                <a16:creationId xmlns:a16="http://schemas.microsoft.com/office/drawing/2014/main" id="{909F4586-0A2C-43AA-C50C-76A23CB8E965}"/>
              </a:ext>
            </a:extLst>
          </p:cNvPr>
          <p:cNvGrpSpPr/>
          <p:nvPr/>
        </p:nvGrpSpPr>
        <p:grpSpPr>
          <a:xfrm>
            <a:off x="3431095" y="453466"/>
            <a:ext cx="4787849" cy="5089293"/>
            <a:chOff x="3458596" y="208802"/>
            <a:chExt cx="4787849" cy="5089293"/>
          </a:xfrm>
        </p:grpSpPr>
        <p:sp>
          <p:nvSpPr>
            <p:cNvPr id="3" name="TextBox 2">
              <a:extLst>
                <a:ext uri="{FF2B5EF4-FFF2-40B4-BE49-F238E27FC236}">
                  <a16:creationId xmlns:a16="http://schemas.microsoft.com/office/drawing/2014/main" id="{06409738-DB4A-6DF3-73BD-DC8FFBB5D174}"/>
                </a:ext>
              </a:extLst>
            </p:cNvPr>
            <p:cNvSpPr txBox="1"/>
            <p:nvPr/>
          </p:nvSpPr>
          <p:spPr>
            <a:xfrm>
              <a:off x="3458596" y="208802"/>
              <a:ext cx="3268128" cy="646331"/>
            </a:xfrm>
            <a:prstGeom prst="rect">
              <a:avLst/>
            </a:prstGeom>
            <a:noFill/>
          </p:spPr>
          <p:txBody>
            <a:bodyPr wrap="square" rtlCol="0">
              <a:spAutoFit/>
            </a:bodyPr>
            <a:lstStyle/>
            <a:p>
              <a:r>
                <a:rPr lang="en-IN" sz="3600" b="1" dirty="0">
                  <a:latin typeface="Aharoni" panose="02010803020104030203" pitchFamily="2" charset="-79"/>
                  <a:cs typeface="Aharoni" panose="02010803020104030203" pitchFamily="2" charset="-79"/>
                </a:rPr>
                <a:t>HYPOTHESIS </a:t>
              </a:r>
            </a:p>
          </p:txBody>
        </p:sp>
        <p:sp>
          <p:nvSpPr>
            <p:cNvPr id="4" name="TextBox 3">
              <a:extLst>
                <a:ext uri="{FF2B5EF4-FFF2-40B4-BE49-F238E27FC236}">
                  <a16:creationId xmlns:a16="http://schemas.microsoft.com/office/drawing/2014/main" id="{CC91D213-5B66-474B-A3E0-EA0D8F11C053}"/>
                </a:ext>
              </a:extLst>
            </p:cNvPr>
            <p:cNvSpPr txBox="1"/>
            <p:nvPr/>
          </p:nvSpPr>
          <p:spPr>
            <a:xfrm>
              <a:off x="4978317" y="696610"/>
              <a:ext cx="3268128" cy="461665"/>
            </a:xfrm>
            <a:prstGeom prst="rect">
              <a:avLst/>
            </a:prstGeom>
            <a:noFill/>
          </p:spPr>
          <p:txBody>
            <a:bodyPr wrap="square" rtlCol="0">
              <a:spAutoFit/>
            </a:bodyPr>
            <a:lstStyle/>
            <a:p>
              <a:r>
                <a:rPr lang="en-IN" sz="2400" dirty="0">
                  <a:latin typeface="Aharoni" panose="02010803020104030203" pitchFamily="2" charset="-79"/>
                  <a:cs typeface="Aharoni" panose="02010803020104030203" pitchFamily="2" charset="-79"/>
                </a:rPr>
                <a:t>Trend Insight</a:t>
              </a:r>
            </a:p>
          </p:txBody>
        </p:sp>
        <p:sp>
          <p:nvSpPr>
            <p:cNvPr id="8" name="TextBox 7">
              <a:extLst>
                <a:ext uri="{FF2B5EF4-FFF2-40B4-BE49-F238E27FC236}">
                  <a16:creationId xmlns:a16="http://schemas.microsoft.com/office/drawing/2014/main" id="{3DC0D5D5-9BE4-940E-61B4-1B3D995B9AC4}"/>
                </a:ext>
              </a:extLst>
            </p:cNvPr>
            <p:cNvSpPr txBox="1"/>
            <p:nvPr/>
          </p:nvSpPr>
          <p:spPr>
            <a:xfrm>
              <a:off x="3589867" y="1481666"/>
              <a:ext cx="4487320" cy="3816429"/>
            </a:xfrm>
            <a:prstGeom prst="rect">
              <a:avLst/>
            </a:prstGeom>
            <a:noFill/>
          </p:spPr>
          <p:txBody>
            <a:bodyPr wrap="square" rtlCol="0">
              <a:spAutoFit/>
            </a:bodyPr>
            <a:lstStyle/>
            <a:p>
              <a:r>
                <a:rPr lang="en-IN" sz="2800" dirty="0">
                  <a:latin typeface="Book Antiqua" panose="02040602050305030304" pitchFamily="18" charset="0"/>
                </a:rPr>
                <a:t>Null Hypothesis :</a:t>
              </a:r>
            </a:p>
            <a:p>
              <a:r>
                <a:rPr lang="en-IN" dirty="0"/>
                <a:t>	</a:t>
              </a:r>
              <a:r>
                <a:rPr lang="en-IN" sz="2800" dirty="0">
                  <a:effectLst/>
                  <a:latin typeface="Agency FB" panose="020B0503020202020204" pitchFamily="34" charset="0"/>
                </a:rPr>
                <a:t>There is no significant month-over-month change in units sold or sales for Adidas..</a:t>
              </a:r>
            </a:p>
            <a:p>
              <a:endParaRPr lang="en-IN" dirty="0">
                <a:latin typeface="Book Antiqua" panose="02040602050305030304" pitchFamily="18" charset="0"/>
              </a:endParaRPr>
            </a:p>
            <a:p>
              <a:r>
                <a:rPr lang="en-IN" sz="2800" dirty="0">
                  <a:latin typeface="Book Antiqua" panose="02040602050305030304" pitchFamily="18" charset="0"/>
                </a:rPr>
                <a:t>Alternative Hypothesis :</a:t>
              </a:r>
              <a:br>
                <a:rPr lang="en-IN" dirty="0">
                  <a:latin typeface="Book Antiqua" panose="02040602050305030304" pitchFamily="18" charset="0"/>
                </a:rPr>
              </a:br>
              <a:r>
                <a:rPr lang="en-IN" dirty="0">
                  <a:latin typeface="Book Antiqua" panose="02040602050305030304" pitchFamily="18" charset="0"/>
                </a:rPr>
                <a:t>	</a:t>
              </a:r>
              <a:r>
                <a:rPr lang="en-IN" sz="2800" dirty="0">
                  <a:effectLst/>
                  <a:latin typeface="Agency FB" panose="020B0503020202020204" pitchFamily="34" charset="0"/>
                </a:rPr>
                <a:t>There is a significant month-over-month change in units sold or sales for Adidas..</a:t>
              </a:r>
              <a:endParaRPr lang="en-IN" sz="2800" dirty="0">
                <a:latin typeface="Agency FB" panose="020B0503020202020204" pitchFamily="34" charset="0"/>
              </a:endParaRPr>
            </a:p>
          </p:txBody>
        </p:sp>
      </p:grpSp>
      <p:pic>
        <p:nvPicPr>
          <p:cNvPr id="2050" name="Picture 2" descr="Stock Market Chart PNG Transparent, Stock Market Trend Chart Analysis Blue  Broken Line, Stock Market, Trend Chart, Analysis PNG Image For Free Download">
            <a:extLst>
              <a:ext uri="{FF2B5EF4-FFF2-40B4-BE49-F238E27FC236}">
                <a16:creationId xmlns:a16="http://schemas.microsoft.com/office/drawing/2014/main" id="{92239875-29D2-D7C9-7E8A-64A07A3642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90932" y="0"/>
            <a:ext cx="430106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07396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EF43621F-4DC4-5943-BDDB-CA03A2340EC0}"/>
              </a:ext>
            </a:extLst>
          </p:cNvPr>
          <p:cNvGrpSpPr/>
          <p:nvPr/>
        </p:nvGrpSpPr>
        <p:grpSpPr>
          <a:xfrm>
            <a:off x="1236141" y="-33867"/>
            <a:ext cx="1964266" cy="6858000"/>
            <a:chOff x="10075334" y="0"/>
            <a:chExt cx="1964266" cy="6858000"/>
          </a:xfrm>
        </p:grpSpPr>
        <p:sp>
          <p:nvSpPr>
            <p:cNvPr id="4" name="Rectangle 3">
              <a:extLst>
                <a:ext uri="{FF2B5EF4-FFF2-40B4-BE49-F238E27FC236}">
                  <a16:creationId xmlns:a16="http://schemas.microsoft.com/office/drawing/2014/main" id="{0BEBBE09-B86A-FCB2-1428-25FEA300FDF1}"/>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7" name="TextBox 6">
              <a:extLst>
                <a:ext uri="{FF2B5EF4-FFF2-40B4-BE49-F238E27FC236}">
                  <a16:creationId xmlns:a16="http://schemas.microsoft.com/office/drawing/2014/main" id="{6D120874-158C-3AEC-37E9-186DF537F976}"/>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6</a:t>
              </a:r>
            </a:p>
          </p:txBody>
        </p:sp>
        <p:sp>
          <p:nvSpPr>
            <p:cNvPr id="8" name="TextBox 7">
              <a:extLst>
                <a:ext uri="{FF2B5EF4-FFF2-40B4-BE49-F238E27FC236}">
                  <a16:creationId xmlns:a16="http://schemas.microsoft.com/office/drawing/2014/main" id="{245A3E69-0629-6A65-0E60-214CD64B0ECD}"/>
                </a:ext>
              </a:extLst>
            </p:cNvPr>
            <p:cNvSpPr txBox="1"/>
            <p:nvPr/>
          </p:nvSpPr>
          <p:spPr>
            <a:xfrm>
              <a:off x="10312401" y="2709333"/>
              <a:ext cx="1490132" cy="3785652"/>
            </a:xfrm>
            <a:prstGeom prst="rect">
              <a:avLst/>
            </a:prstGeom>
            <a:noFill/>
          </p:spPr>
          <p:txBody>
            <a:bodyPr wrap="square" rtlCol="0">
              <a:spAutoFit/>
            </a:bodyPr>
            <a:lstStyle/>
            <a:p>
              <a:r>
                <a:rPr lang="en-IN" sz="2400" dirty="0">
                  <a:effectLst/>
                  <a:latin typeface="Agency FB" panose="020B0503020202020204" pitchFamily="34" charset="0"/>
                </a:rPr>
                <a:t>How do sales vary by product category, and what is the most popular sales method for each category?</a:t>
              </a:r>
              <a:endParaRPr lang="en-IN" sz="2400" dirty="0">
                <a:latin typeface="Agency FB" panose="020B0503020202020204" pitchFamily="34" charset="0"/>
              </a:endParaRPr>
            </a:p>
          </p:txBody>
        </p:sp>
      </p:grpSp>
      <p:grpSp>
        <p:nvGrpSpPr>
          <p:cNvPr id="10" name="Group 9">
            <a:extLst>
              <a:ext uri="{FF2B5EF4-FFF2-40B4-BE49-F238E27FC236}">
                <a16:creationId xmlns:a16="http://schemas.microsoft.com/office/drawing/2014/main" id="{89F839BA-1CE5-C4DF-50D8-D44DAEE02B26}"/>
              </a:ext>
            </a:extLst>
          </p:cNvPr>
          <p:cNvGrpSpPr/>
          <p:nvPr/>
        </p:nvGrpSpPr>
        <p:grpSpPr>
          <a:xfrm>
            <a:off x="1270019" y="-33867"/>
            <a:ext cx="1964266" cy="6858000"/>
            <a:chOff x="10075334" y="0"/>
            <a:chExt cx="1964266" cy="6858000"/>
          </a:xfrm>
        </p:grpSpPr>
        <p:sp>
          <p:nvSpPr>
            <p:cNvPr id="11" name="Rectangle 10">
              <a:extLst>
                <a:ext uri="{FF2B5EF4-FFF2-40B4-BE49-F238E27FC236}">
                  <a16:creationId xmlns:a16="http://schemas.microsoft.com/office/drawing/2014/main" id="{7D27F852-5BEE-1C55-F22D-DCAB2B032D0A}"/>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12" name="TextBox 11">
              <a:extLst>
                <a:ext uri="{FF2B5EF4-FFF2-40B4-BE49-F238E27FC236}">
                  <a16:creationId xmlns:a16="http://schemas.microsoft.com/office/drawing/2014/main" id="{8212B8B7-9240-CD5F-03CC-99BE44B78364}"/>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5</a:t>
              </a:r>
            </a:p>
          </p:txBody>
        </p:sp>
        <p:sp>
          <p:nvSpPr>
            <p:cNvPr id="13" name="TextBox 12">
              <a:extLst>
                <a:ext uri="{FF2B5EF4-FFF2-40B4-BE49-F238E27FC236}">
                  <a16:creationId xmlns:a16="http://schemas.microsoft.com/office/drawing/2014/main" id="{23AB93CD-3CCC-B346-4ED8-9AE402F0D03D}"/>
                </a:ext>
              </a:extLst>
            </p:cNvPr>
            <p:cNvSpPr txBox="1"/>
            <p:nvPr/>
          </p:nvSpPr>
          <p:spPr>
            <a:xfrm>
              <a:off x="10312401" y="2709333"/>
              <a:ext cx="1490132" cy="3785652"/>
            </a:xfrm>
            <a:prstGeom prst="rect">
              <a:avLst/>
            </a:prstGeom>
            <a:noFill/>
          </p:spPr>
          <p:txBody>
            <a:bodyPr wrap="square" rtlCol="0">
              <a:spAutoFit/>
            </a:bodyPr>
            <a:lstStyle/>
            <a:p>
              <a:r>
                <a:rPr lang="en-IN" sz="2400" dirty="0">
                  <a:effectLst/>
                  <a:latin typeface="Agency FB" panose="020B0503020202020204" pitchFamily="34" charset="0"/>
                </a:rPr>
                <a:t> Which retailer contributes the most to Adidas' US sales, and what products are driving their sales?</a:t>
              </a:r>
              <a:endParaRPr lang="en-IN" sz="3200" dirty="0">
                <a:latin typeface="Agency FB" panose="020B0503020202020204" pitchFamily="34" charset="0"/>
              </a:endParaRPr>
            </a:p>
          </p:txBody>
        </p:sp>
      </p:grpSp>
      <p:grpSp>
        <p:nvGrpSpPr>
          <p:cNvPr id="14" name="Group 13">
            <a:extLst>
              <a:ext uri="{FF2B5EF4-FFF2-40B4-BE49-F238E27FC236}">
                <a16:creationId xmlns:a16="http://schemas.microsoft.com/office/drawing/2014/main" id="{03EF306A-69C1-AC53-32D3-C6FF441D7E20}"/>
              </a:ext>
            </a:extLst>
          </p:cNvPr>
          <p:cNvGrpSpPr/>
          <p:nvPr/>
        </p:nvGrpSpPr>
        <p:grpSpPr>
          <a:xfrm>
            <a:off x="1253080" y="0"/>
            <a:ext cx="1964266" cy="6858000"/>
            <a:chOff x="10075334" y="0"/>
            <a:chExt cx="1964266" cy="6858000"/>
          </a:xfrm>
        </p:grpSpPr>
        <p:sp>
          <p:nvSpPr>
            <p:cNvPr id="15" name="Rectangle 14">
              <a:extLst>
                <a:ext uri="{FF2B5EF4-FFF2-40B4-BE49-F238E27FC236}">
                  <a16:creationId xmlns:a16="http://schemas.microsoft.com/office/drawing/2014/main" id="{8DDB1184-B61B-95E5-B90A-7EEB4D65E6EB}"/>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16" name="TextBox 15">
              <a:extLst>
                <a:ext uri="{FF2B5EF4-FFF2-40B4-BE49-F238E27FC236}">
                  <a16:creationId xmlns:a16="http://schemas.microsoft.com/office/drawing/2014/main" id="{E05F0B96-AEC3-0E54-6EAB-1E1AEAFBD310}"/>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4</a:t>
              </a:r>
            </a:p>
          </p:txBody>
        </p:sp>
        <p:sp>
          <p:nvSpPr>
            <p:cNvPr id="17" name="TextBox 16">
              <a:extLst>
                <a:ext uri="{FF2B5EF4-FFF2-40B4-BE49-F238E27FC236}">
                  <a16:creationId xmlns:a16="http://schemas.microsoft.com/office/drawing/2014/main" id="{ED94EB74-579F-2B0A-BB7E-CAD040BE1B1C}"/>
                </a:ext>
              </a:extLst>
            </p:cNvPr>
            <p:cNvSpPr txBox="1"/>
            <p:nvPr/>
          </p:nvSpPr>
          <p:spPr>
            <a:xfrm>
              <a:off x="10312401" y="2709333"/>
              <a:ext cx="1490132" cy="2677656"/>
            </a:xfrm>
            <a:prstGeom prst="rect">
              <a:avLst/>
            </a:prstGeom>
            <a:noFill/>
          </p:spPr>
          <p:txBody>
            <a:bodyPr wrap="square" rtlCol="0">
              <a:spAutoFit/>
            </a:bodyPr>
            <a:lstStyle/>
            <a:p>
              <a:r>
                <a:rPr lang="en-IN" sz="2400" dirty="0">
                  <a:effectLst/>
                  <a:latin typeface="Agency FB" panose="020B0503020202020204" pitchFamily="34" charset="0"/>
                </a:rPr>
                <a:t>Is there a correlation between the region and the total sales or profitability?</a:t>
              </a:r>
              <a:endParaRPr lang="en-IN" sz="2400" dirty="0">
                <a:latin typeface="Agency FB" panose="020B0503020202020204" pitchFamily="34" charset="0"/>
              </a:endParaRPr>
            </a:p>
          </p:txBody>
        </p:sp>
      </p:grpSp>
      <p:grpSp>
        <p:nvGrpSpPr>
          <p:cNvPr id="18" name="Group 17">
            <a:extLst>
              <a:ext uri="{FF2B5EF4-FFF2-40B4-BE49-F238E27FC236}">
                <a16:creationId xmlns:a16="http://schemas.microsoft.com/office/drawing/2014/main" id="{DD3ED436-ADFC-F142-5023-1CA63FB75AFD}"/>
              </a:ext>
            </a:extLst>
          </p:cNvPr>
          <p:cNvGrpSpPr/>
          <p:nvPr/>
        </p:nvGrpSpPr>
        <p:grpSpPr>
          <a:xfrm>
            <a:off x="1185354" y="-33867"/>
            <a:ext cx="1964266" cy="6858000"/>
            <a:chOff x="10075334" y="0"/>
            <a:chExt cx="1964266" cy="6858000"/>
          </a:xfrm>
        </p:grpSpPr>
        <p:sp>
          <p:nvSpPr>
            <p:cNvPr id="19" name="Rectangle 18">
              <a:extLst>
                <a:ext uri="{FF2B5EF4-FFF2-40B4-BE49-F238E27FC236}">
                  <a16:creationId xmlns:a16="http://schemas.microsoft.com/office/drawing/2014/main" id="{8C827EC7-663F-AA4B-2635-B42AECB75DF5}"/>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20" name="TextBox 19">
              <a:extLst>
                <a:ext uri="{FF2B5EF4-FFF2-40B4-BE49-F238E27FC236}">
                  <a16:creationId xmlns:a16="http://schemas.microsoft.com/office/drawing/2014/main" id="{C9E4A131-F781-C993-4541-3FE4278AB57A}"/>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3</a:t>
              </a:r>
            </a:p>
          </p:txBody>
        </p:sp>
        <p:sp>
          <p:nvSpPr>
            <p:cNvPr id="21" name="TextBox 20">
              <a:extLst>
                <a:ext uri="{FF2B5EF4-FFF2-40B4-BE49-F238E27FC236}">
                  <a16:creationId xmlns:a16="http://schemas.microsoft.com/office/drawing/2014/main" id="{368FB3D5-7C93-AE0E-1923-32E041F07E43}"/>
                </a:ext>
              </a:extLst>
            </p:cNvPr>
            <p:cNvSpPr txBox="1"/>
            <p:nvPr/>
          </p:nvSpPr>
          <p:spPr>
            <a:xfrm>
              <a:off x="10312401" y="2709333"/>
              <a:ext cx="1490132" cy="2677656"/>
            </a:xfrm>
            <a:prstGeom prst="rect">
              <a:avLst/>
            </a:prstGeom>
            <a:noFill/>
          </p:spPr>
          <p:txBody>
            <a:bodyPr wrap="square" rtlCol="0">
              <a:spAutoFit/>
            </a:bodyPr>
            <a:lstStyle/>
            <a:p>
              <a:r>
                <a:rPr lang="en-IN" sz="2400" dirty="0">
                  <a:effectLst/>
                  <a:latin typeface="Agency FB" panose="020B0503020202020204" pitchFamily="34" charset="0"/>
                </a:rPr>
                <a:t> What are the key periods when Adidas experiences spikes or declines in sales?</a:t>
              </a:r>
              <a:endParaRPr lang="en-IN" sz="2400" dirty="0">
                <a:latin typeface="Agency FB" panose="020B0503020202020204" pitchFamily="34" charset="0"/>
              </a:endParaRPr>
            </a:p>
          </p:txBody>
        </p:sp>
      </p:grpSp>
      <p:grpSp>
        <p:nvGrpSpPr>
          <p:cNvPr id="22" name="Group 21">
            <a:extLst>
              <a:ext uri="{FF2B5EF4-FFF2-40B4-BE49-F238E27FC236}">
                <a16:creationId xmlns:a16="http://schemas.microsoft.com/office/drawing/2014/main" id="{60071CBE-F2AA-BA1B-6036-88080742CB37}"/>
              </a:ext>
            </a:extLst>
          </p:cNvPr>
          <p:cNvGrpSpPr/>
          <p:nvPr/>
        </p:nvGrpSpPr>
        <p:grpSpPr>
          <a:xfrm>
            <a:off x="1117606" y="0"/>
            <a:ext cx="1964266" cy="6858000"/>
            <a:chOff x="10075334" y="0"/>
            <a:chExt cx="1964266" cy="6858000"/>
          </a:xfrm>
        </p:grpSpPr>
        <p:sp>
          <p:nvSpPr>
            <p:cNvPr id="23" name="Rectangle 22">
              <a:extLst>
                <a:ext uri="{FF2B5EF4-FFF2-40B4-BE49-F238E27FC236}">
                  <a16:creationId xmlns:a16="http://schemas.microsoft.com/office/drawing/2014/main" id="{8E91D9A0-7A57-075E-D47D-BB2F4CBE0235}"/>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24" name="TextBox 23">
              <a:extLst>
                <a:ext uri="{FF2B5EF4-FFF2-40B4-BE49-F238E27FC236}">
                  <a16:creationId xmlns:a16="http://schemas.microsoft.com/office/drawing/2014/main" id="{4F9A3D90-001C-0202-2492-D674C36CB1F0}"/>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2</a:t>
              </a:r>
            </a:p>
          </p:txBody>
        </p:sp>
        <p:sp>
          <p:nvSpPr>
            <p:cNvPr id="25" name="TextBox 24">
              <a:extLst>
                <a:ext uri="{FF2B5EF4-FFF2-40B4-BE49-F238E27FC236}">
                  <a16:creationId xmlns:a16="http://schemas.microsoft.com/office/drawing/2014/main" id="{69B4D367-9F46-B724-1CB1-03534BB591CD}"/>
                </a:ext>
              </a:extLst>
            </p:cNvPr>
            <p:cNvSpPr txBox="1"/>
            <p:nvPr/>
          </p:nvSpPr>
          <p:spPr>
            <a:xfrm>
              <a:off x="10312401" y="2709333"/>
              <a:ext cx="1490132" cy="3785652"/>
            </a:xfrm>
            <a:prstGeom prst="rect">
              <a:avLst/>
            </a:prstGeom>
            <a:noFill/>
          </p:spPr>
          <p:txBody>
            <a:bodyPr wrap="square" rtlCol="0">
              <a:spAutoFit/>
            </a:bodyPr>
            <a:lstStyle/>
            <a:p>
              <a:r>
                <a:rPr lang="en-IN" sz="2400" dirty="0">
                  <a:effectLst/>
                  <a:latin typeface="Agency FB" panose="020B0503020202020204" pitchFamily="34" charset="0"/>
                </a:rPr>
                <a:t>How have sales, profit, and operating margin changed over time on a month-over-month (MOM) basis?</a:t>
              </a:r>
              <a:endParaRPr lang="en-IN" sz="2400" dirty="0">
                <a:latin typeface="Agency FB" panose="020B0503020202020204" pitchFamily="34" charset="0"/>
              </a:endParaRPr>
            </a:p>
          </p:txBody>
        </p:sp>
      </p:grpSp>
      <p:grpSp>
        <p:nvGrpSpPr>
          <p:cNvPr id="26" name="Group 25">
            <a:extLst>
              <a:ext uri="{FF2B5EF4-FFF2-40B4-BE49-F238E27FC236}">
                <a16:creationId xmlns:a16="http://schemas.microsoft.com/office/drawing/2014/main" id="{CC1A6B37-AA32-ADF0-61F5-1FD648C1EC5D}"/>
              </a:ext>
            </a:extLst>
          </p:cNvPr>
          <p:cNvGrpSpPr/>
          <p:nvPr/>
        </p:nvGrpSpPr>
        <p:grpSpPr>
          <a:xfrm>
            <a:off x="1236152" y="0"/>
            <a:ext cx="1964266" cy="6858000"/>
            <a:chOff x="10075334" y="0"/>
            <a:chExt cx="1964266" cy="6858000"/>
          </a:xfrm>
        </p:grpSpPr>
        <p:sp>
          <p:nvSpPr>
            <p:cNvPr id="27" name="Rectangle 26">
              <a:extLst>
                <a:ext uri="{FF2B5EF4-FFF2-40B4-BE49-F238E27FC236}">
                  <a16:creationId xmlns:a16="http://schemas.microsoft.com/office/drawing/2014/main" id="{24C19D5F-322B-CD96-CD37-8D703FCE7DC1}"/>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28" name="TextBox 27">
              <a:extLst>
                <a:ext uri="{FF2B5EF4-FFF2-40B4-BE49-F238E27FC236}">
                  <a16:creationId xmlns:a16="http://schemas.microsoft.com/office/drawing/2014/main" id="{A534F40C-E93A-3FB3-B48E-2E3F18C2097F}"/>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1</a:t>
              </a:r>
            </a:p>
          </p:txBody>
        </p:sp>
        <p:sp>
          <p:nvSpPr>
            <p:cNvPr id="29" name="TextBox 28">
              <a:extLst>
                <a:ext uri="{FF2B5EF4-FFF2-40B4-BE49-F238E27FC236}">
                  <a16:creationId xmlns:a16="http://schemas.microsoft.com/office/drawing/2014/main" id="{F4E8EFC0-39B2-8F8E-50BF-3CB86665275B}"/>
                </a:ext>
              </a:extLst>
            </p:cNvPr>
            <p:cNvSpPr txBox="1"/>
            <p:nvPr/>
          </p:nvSpPr>
          <p:spPr>
            <a:xfrm>
              <a:off x="10312401" y="2709333"/>
              <a:ext cx="1490132" cy="3816429"/>
            </a:xfrm>
            <a:prstGeom prst="rect">
              <a:avLst/>
            </a:prstGeom>
            <a:noFill/>
          </p:spPr>
          <p:txBody>
            <a:bodyPr wrap="square" rtlCol="0">
              <a:spAutoFit/>
            </a:bodyPr>
            <a:lstStyle/>
            <a:p>
              <a:r>
                <a:rPr lang="en-IN" sz="2200" dirty="0">
                  <a:effectLst/>
                  <a:latin typeface="Agency FB" panose="020B0503020202020204" pitchFamily="34" charset="0"/>
                </a:rPr>
                <a:t>Are there specific states that significantly contribute to Adidas' sales, and if so, which products are popular in these states?</a:t>
              </a:r>
              <a:endParaRPr lang="en-IN" sz="2200" dirty="0">
                <a:latin typeface="Agency FB" panose="020B0503020202020204" pitchFamily="34" charset="0"/>
              </a:endParaRPr>
            </a:p>
          </p:txBody>
        </p:sp>
      </p:grpSp>
      <p:sp>
        <p:nvSpPr>
          <p:cNvPr id="32" name="TextBox 31">
            <a:extLst>
              <a:ext uri="{FF2B5EF4-FFF2-40B4-BE49-F238E27FC236}">
                <a16:creationId xmlns:a16="http://schemas.microsoft.com/office/drawing/2014/main" id="{D0A9EF17-C7BA-8CF4-E06D-0982760C02EE}"/>
              </a:ext>
            </a:extLst>
          </p:cNvPr>
          <p:cNvSpPr txBox="1"/>
          <p:nvPr/>
        </p:nvSpPr>
        <p:spPr>
          <a:xfrm rot="16200000">
            <a:off x="-2734724" y="2967337"/>
            <a:ext cx="6858001" cy="923330"/>
          </a:xfrm>
          <a:prstGeom prst="rect">
            <a:avLst/>
          </a:prstGeom>
          <a:noFill/>
        </p:spPr>
        <p:txBody>
          <a:bodyPr wrap="square" rtlCol="0">
            <a:spAutoFit/>
          </a:bodyPr>
          <a:lstStyle/>
          <a:p>
            <a:pPr algn="ctr"/>
            <a:r>
              <a:rPr lang="en-IN" sz="5400" b="1" dirty="0">
                <a:latin typeface="Aharoni" panose="02010803020104030203" pitchFamily="2" charset="-79"/>
                <a:cs typeface="Aharoni" panose="02010803020104030203" pitchFamily="2" charset="-79"/>
              </a:rPr>
              <a:t>Research Questions</a:t>
            </a:r>
          </a:p>
        </p:txBody>
      </p:sp>
    </p:spTree>
    <p:extLst>
      <p:ext uri="{BB962C8B-B14F-4D97-AF65-F5344CB8AC3E}">
        <p14:creationId xmlns:p14="http://schemas.microsoft.com/office/powerpoint/2010/main" val="30477540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EF43621F-4DC4-5943-BDDB-CA03A2340EC0}"/>
              </a:ext>
            </a:extLst>
          </p:cNvPr>
          <p:cNvGrpSpPr/>
          <p:nvPr/>
        </p:nvGrpSpPr>
        <p:grpSpPr>
          <a:xfrm>
            <a:off x="3048013" y="-33867"/>
            <a:ext cx="1964266" cy="6858000"/>
            <a:chOff x="10075334" y="0"/>
            <a:chExt cx="1964266" cy="6858000"/>
          </a:xfrm>
        </p:grpSpPr>
        <p:sp>
          <p:nvSpPr>
            <p:cNvPr id="4" name="Rectangle 3">
              <a:extLst>
                <a:ext uri="{FF2B5EF4-FFF2-40B4-BE49-F238E27FC236}">
                  <a16:creationId xmlns:a16="http://schemas.microsoft.com/office/drawing/2014/main" id="{0BEBBE09-B86A-FCB2-1428-25FEA300FDF1}"/>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7" name="TextBox 6">
              <a:extLst>
                <a:ext uri="{FF2B5EF4-FFF2-40B4-BE49-F238E27FC236}">
                  <a16:creationId xmlns:a16="http://schemas.microsoft.com/office/drawing/2014/main" id="{6D120874-158C-3AEC-37E9-186DF537F976}"/>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6</a:t>
              </a:r>
            </a:p>
          </p:txBody>
        </p:sp>
        <p:sp>
          <p:nvSpPr>
            <p:cNvPr id="8" name="TextBox 7">
              <a:extLst>
                <a:ext uri="{FF2B5EF4-FFF2-40B4-BE49-F238E27FC236}">
                  <a16:creationId xmlns:a16="http://schemas.microsoft.com/office/drawing/2014/main" id="{245A3E69-0629-6A65-0E60-214CD64B0ECD}"/>
                </a:ext>
              </a:extLst>
            </p:cNvPr>
            <p:cNvSpPr txBox="1"/>
            <p:nvPr/>
          </p:nvSpPr>
          <p:spPr>
            <a:xfrm>
              <a:off x="10312401" y="2709333"/>
              <a:ext cx="1490132" cy="3785652"/>
            </a:xfrm>
            <a:prstGeom prst="rect">
              <a:avLst/>
            </a:prstGeom>
            <a:noFill/>
          </p:spPr>
          <p:txBody>
            <a:bodyPr wrap="square" rtlCol="0">
              <a:spAutoFit/>
            </a:bodyPr>
            <a:lstStyle/>
            <a:p>
              <a:r>
                <a:rPr lang="en-IN" sz="2400" dirty="0">
                  <a:effectLst/>
                  <a:latin typeface="Agency FB" panose="020B0503020202020204" pitchFamily="34" charset="0"/>
                </a:rPr>
                <a:t>How do sales vary by product category, and what is the most popular sales method for each category?</a:t>
              </a:r>
              <a:endParaRPr lang="en-IN" sz="2400" dirty="0">
                <a:latin typeface="Agency FB" panose="020B0503020202020204" pitchFamily="34" charset="0"/>
              </a:endParaRPr>
            </a:p>
          </p:txBody>
        </p:sp>
      </p:grpSp>
      <p:grpSp>
        <p:nvGrpSpPr>
          <p:cNvPr id="10" name="Group 9">
            <a:extLst>
              <a:ext uri="{FF2B5EF4-FFF2-40B4-BE49-F238E27FC236}">
                <a16:creationId xmlns:a16="http://schemas.microsoft.com/office/drawing/2014/main" id="{89F839BA-1CE5-C4DF-50D8-D44DAEE02B26}"/>
              </a:ext>
            </a:extLst>
          </p:cNvPr>
          <p:cNvGrpSpPr/>
          <p:nvPr/>
        </p:nvGrpSpPr>
        <p:grpSpPr>
          <a:xfrm>
            <a:off x="3014146" y="33867"/>
            <a:ext cx="1964266" cy="6858000"/>
            <a:chOff x="10075334" y="0"/>
            <a:chExt cx="1964266" cy="6858000"/>
          </a:xfrm>
        </p:grpSpPr>
        <p:sp>
          <p:nvSpPr>
            <p:cNvPr id="11" name="Rectangle 10">
              <a:extLst>
                <a:ext uri="{FF2B5EF4-FFF2-40B4-BE49-F238E27FC236}">
                  <a16:creationId xmlns:a16="http://schemas.microsoft.com/office/drawing/2014/main" id="{7D27F852-5BEE-1C55-F22D-DCAB2B032D0A}"/>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12" name="TextBox 11">
              <a:extLst>
                <a:ext uri="{FF2B5EF4-FFF2-40B4-BE49-F238E27FC236}">
                  <a16:creationId xmlns:a16="http://schemas.microsoft.com/office/drawing/2014/main" id="{8212B8B7-9240-CD5F-03CC-99BE44B78364}"/>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5</a:t>
              </a:r>
            </a:p>
          </p:txBody>
        </p:sp>
        <p:sp>
          <p:nvSpPr>
            <p:cNvPr id="13" name="TextBox 12">
              <a:extLst>
                <a:ext uri="{FF2B5EF4-FFF2-40B4-BE49-F238E27FC236}">
                  <a16:creationId xmlns:a16="http://schemas.microsoft.com/office/drawing/2014/main" id="{23AB93CD-3CCC-B346-4ED8-9AE402F0D03D}"/>
                </a:ext>
              </a:extLst>
            </p:cNvPr>
            <p:cNvSpPr txBox="1"/>
            <p:nvPr/>
          </p:nvSpPr>
          <p:spPr>
            <a:xfrm>
              <a:off x="10312401" y="2709333"/>
              <a:ext cx="1490132" cy="3785652"/>
            </a:xfrm>
            <a:prstGeom prst="rect">
              <a:avLst/>
            </a:prstGeom>
            <a:noFill/>
          </p:spPr>
          <p:txBody>
            <a:bodyPr wrap="square" rtlCol="0">
              <a:spAutoFit/>
            </a:bodyPr>
            <a:lstStyle/>
            <a:p>
              <a:r>
                <a:rPr lang="en-IN" sz="2400" dirty="0">
                  <a:effectLst/>
                  <a:latin typeface="Agency FB" panose="020B0503020202020204" pitchFamily="34" charset="0"/>
                </a:rPr>
                <a:t> Which retailer contributes the most to Adidas' US sales, and what products are driving their sales?</a:t>
              </a:r>
              <a:endParaRPr lang="en-IN" sz="3200" dirty="0">
                <a:latin typeface="Agency FB" panose="020B0503020202020204" pitchFamily="34" charset="0"/>
              </a:endParaRPr>
            </a:p>
          </p:txBody>
        </p:sp>
      </p:grpSp>
      <p:grpSp>
        <p:nvGrpSpPr>
          <p:cNvPr id="14" name="Group 13">
            <a:extLst>
              <a:ext uri="{FF2B5EF4-FFF2-40B4-BE49-F238E27FC236}">
                <a16:creationId xmlns:a16="http://schemas.microsoft.com/office/drawing/2014/main" id="{03EF306A-69C1-AC53-32D3-C6FF441D7E20}"/>
              </a:ext>
            </a:extLst>
          </p:cNvPr>
          <p:cNvGrpSpPr/>
          <p:nvPr/>
        </p:nvGrpSpPr>
        <p:grpSpPr>
          <a:xfrm>
            <a:off x="3064944" y="0"/>
            <a:ext cx="1964266" cy="6858000"/>
            <a:chOff x="10075334" y="0"/>
            <a:chExt cx="1964266" cy="6858000"/>
          </a:xfrm>
        </p:grpSpPr>
        <p:sp>
          <p:nvSpPr>
            <p:cNvPr id="15" name="Rectangle 14">
              <a:extLst>
                <a:ext uri="{FF2B5EF4-FFF2-40B4-BE49-F238E27FC236}">
                  <a16:creationId xmlns:a16="http://schemas.microsoft.com/office/drawing/2014/main" id="{8DDB1184-B61B-95E5-B90A-7EEB4D65E6EB}"/>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16" name="TextBox 15">
              <a:extLst>
                <a:ext uri="{FF2B5EF4-FFF2-40B4-BE49-F238E27FC236}">
                  <a16:creationId xmlns:a16="http://schemas.microsoft.com/office/drawing/2014/main" id="{E05F0B96-AEC3-0E54-6EAB-1E1AEAFBD310}"/>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4</a:t>
              </a:r>
            </a:p>
          </p:txBody>
        </p:sp>
        <p:sp>
          <p:nvSpPr>
            <p:cNvPr id="17" name="TextBox 16">
              <a:extLst>
                <a:ext uri="{FF2B5EF4-FFF2-40B4-BE49-F238E27FC236}">
                  <a16:creationId xmlns:a16="http://schemas.microsoft.com/office/drawing/2014/main" id="{ED94EB74-579F-2B0A-BB7E-CAD040BE1B1C}"/>
                </a:ext>
              </a:extLst>
            </p:cNvPr>
            <p:cNvSpPr txBox="1"/>
            <p:nvPr/>
          </p:nvSpPr>
          <p:spPr>
            <a:xfrm>
              <a:off x="10312401" y="2709333"/>
              <a:ext cx="1490132" cy="2677656"/>
            </a:xfrm>
            <a:prstGeom prst="rect">
              <a:avLst/>
            </a:prstGeom>
            <a:noFill/>
          </p:spPr>
          <p:txBody>
            <a:bodyPr wrap="square" rtlCol="0">
              <a:spAutoFit/>
            </a:bodyPr>
            <a:lstStyle/>
            <a:p>
              <a:r>
                <a:rPr lang="en-IN" sz="2400" dirty="0">
                  <a:effectLst/>
                  <a:latin typeface="Agency FB" panose="020B0503020202020204" pitchFamily="34" charset="0"/>
                </a:rPr>
                <a:t>Is there a correlation between the region and the total sales or profitability?</a:t>
              </a:r>
              <a:endParaRPr lang="en-IN" sz="2400" dirty="0">
                <a:latin typeface="Agency FB" panose="020B0503020202020204" pitchFamily="34" charset="0"/>
              </a:endParaRPr>
            </a:p>
          </p:txBody>
        </p:sp>
      </p:grpSp>
      <p:grpSp>
        <p:nvGrpSpPr>
          <p:cNvPr id="18" name="Group 17">
            <a:extLst>
              <a:ext uri="{FF2B5EF4-FFF2-40B4-BE49-F238E27FC236}">
                <a16:creationId xmlns:a16="http://schemas.microsoft.com/office/drawing/2014/main" id="{DD3ED436-ADFC-F142-5023-1CA63FB75AFD}"/>
              </a:ext>
            </a:extLst>
          </p:cNvPr>
          <p:cNvGrpSpPr/>
          <p:nvPr/>
        </p:nvGrpSpPr>
        <p:grpSpPr>
          <a:xfrm>
            <a:off x="2980287" y="-33867"/>
            <a:ext cx="1964266" cy="6858000"/>
            <a:chOff x="10075334" y="0"/>
            <a:chExt cx="1964266" cy="6858000"/>
          </a:xfrm>
        </p:grpSpPr>
        <p:sp>
          <p:nvSpPr>
            <p:cNvPr id="19" name="Rectangle 18">
              <a:extLst>
                <a:ext uri="{FF2B5EF4-FFF2-40B4-BE49-F238E27FC236}">
                  <a16:creationId xmlns:a16="http://schemas.microsoft.com/office/drawing/2014/main" id="{8C827EC7-663F-AA4B-2635-B42AECB75DF5}"/>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20" name="TextBox 19">
              <a:extLst>
                <a:ext uri="{FF2B5EF4-FFF2-40B4-BE49-F238E27FC236}">
                  <a16:creationId xmlns:a16="http://schemas.microsoft.com/office/drawing/2014/main" id="{C9E4A131-F781-C993-4541-3FE4278AB57A}"/>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3</a:t>
              </a:r>
            </a:p>
          </p:txBody>
        </p:sp>
        <p:sp>
          <p:nvSpPr>
            <p:cNvPr id="21" name="TextBox 20">
              <a:extLst>
                <a:ext uri="{FF2B5EF4-FFF2-40B4-BE49-F238E27FC236}">
                  <a16:creationId xmlns:a16="http://schemas.microsoft.com/office/drawing/2014/main" id="{368FB3D5-7C93-AE0E-1923-32E041F07E43}"/>
                </a:ext>
              </a:extLst>
            </p:cNvPr>
            <p:cNvSpPr txBox="1"/>
            <p:nvPr/>
          </p:nvSpPr>
          <p:spPr>
            <a:xfrm>
              <a:off x="10312401" y="2709333"/>
              <a:ext cx="1490132" cy="2677656"/>
            </a:xfrm>
            <a:prstGeom prst="rect">
              <a:avLst/>
            </a:prstGeom>
            <a:noFill/>
          </p:spPr>
          <p:txBody>
            <a:bodyPr wrap="square" rtlCol="0">
              <a:spAutoFit/>
            </a:bodyPr>
            <a:lstStyle/>
            <a:p>
              <a:r>
                <a:rPr lang="en-IN" sz="2400" dirty="0">
                  <a:effectLst/>
                  <a:latin typeface="Agency FB" panose="020B0503020202020204" pitchFamily="34" charset="0"/>
                </a:rPr>
                <a:t> What are the key periods when Adidas experiences spikes or declines in sales?</a:t>
              </a:r>
              <a:endParaRPr lang="en-IN" sz="2400" dirty="0">
                <a:latin typeface="Agency FB" panose="020B0503020202020204" pitchFamily="34" charset="0"/>
              </a:endParaRPr>
            </a:p>
          </p:txBody>
        </p:sp>
      </p:grpSp>
      <p:grpSp>
        <p:nvGrpSpPr>
          <p:cNvPr id="22" name="Group 21">
            <a:extLst>
              <a:ext uri="{FF2B5EF4-FFF2-40B4-BE49-F238E27FC236}">
                <a16:creationId xmlns:a16="http://schemas.microsoft.com/office/drawing/2014/main" id="{60071CBE-F2AA-BA1B-6036-88080742CB37}"/>
              </a:ext>
            </a:extLst>
          </p:cNvPr>
          <p:cNvGrpSpPr/>
          <p:nvPr/>
        </p:nvGrpSpPr>
        <p:grpSpPr>
          <a:xfrm>
            <a:off x="3031082" y="0"/>
            <a:ext cx="1964266" cy="6858000"/>
            <a:chOff x="10075334" y="0"/>
            <a:chExt cx="1964266" cy="6858000"/>
          </a:xfrm>
        </p:grpSpPr>
        <p:sp>
          <p:nvSpPr>
            <p:cNvPr id="23" name="Rectangle 22">
              <a:extLst>
                <a:ext uri="{FF2B5EF4-FFF2-40B4-BE49-F238E27FC236}">
                  <a16:creationId xmlns:a16="http://schemas.microsoft.com/office/drawing/2014/main" id="{8E91D9A0-7A57-075E-D47D-BB2F4CBE0235}"/>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24" name="TextBox 23">
              <a:extLst>
                <a:ext uri="{FF2B5EF4-FFF2-40B4-BE49-F238E27FC236}">
                  <a16:creationId xmlns:a16="http://schemas.microsoft.com/office/drawing/2014/main" id="{4F9A3D90-001C-0202-2492-D674C36CB1F0}"/>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2</a:t>
              </a:r>
            </a:p>
          </p:txBody>
        </p:sp>
        <p:sp>
          <p:nvSpPr>
            <p:cNvPr id="25" name="TextBox 24">
              <a:extLst>
                <a:ext uri="{FF2B5EF4-FFF2-40B4-BE49-F238E27FC236}">
                  <a16:creationId xmlns:a16="http://schemas.microsoft.com/office/drawing/2014/main" id="{69B4D367-9F46-B724-1CB1-03534BB591CD}"/>
                </a:ext>
              </a:extLst>
            </p:cNvPr>
            <p:cNvSpPr txBox="1"/>
            <p:nvPr/>
          </p:nvSpPr>
          <p:spPr>
            <a:xfrm>
              <a:off x="10312401" y="2709333"/>
              <a:ext cx="1490132" cy="3785652"/>
            </a:xfrm>
            <a:prstGeom prst="rect">
              <a:avLst/>
            </a:prstGeom>
            <a:noFill/>
          </p:spPr>
          <p:txBody>
            <a:bodyPr wrap="square" rtlCol="0">
              <a:spAutoFit/>
            </a:bodyPr>
            <a:lstStyle/>
            <a:p>
              <a:r>
                <a:rPr lang="en-IN" sz="2400" dirty="0">
                  <a:effectLst/>
                  <a:latin typeface="Agency FB" panose="020B0503020202020204" pitchFamily="34" charset="0"/>
                </a:rPr>
                <a:t>How have sales, profit, and operating margin changed over time on a month-over-month (MOM) basis?</a:t>
              </a:r>
              <a:endParaRPr lang="en-IN" sz="2400" dirty="0">
                <a:latin typeface="Agency FB" panose="020B0503020202020204" pitchFamily="34" charset="0"/>
              </a:endParaRPr>
            </a:p>
          </p:txBody>
        </p:sp>
      </p:grpSp>
      <p:grpSp>
        <p:nvGrpSpPr>
          <p:cNvPr id="26" name="Group 25">
            <a:extLst>
              <a:ext uri="{FF2B5EF4-FFF2-40B4-BE49-F238E27FC236}">
                <a16:creationId xmlns:a16="http://schemas.microsoft.com/office/drawing/2014/main" id="{CC1A6B37-AA32-ADF0-61F5-1FD648C1EC5D}"/>
              </a:ext>
            </a:extLst>
          </p:cNvPr>
          <p:cNvGrpSpPr/>
          <p:nvPr/>
        </p:nvGrpSpPr>
        <p:grpSpPr>
          <a:xfrm>
            <a:off x="1236152" y="0"/>
            <a:ext cx="1964266" cy="6858000"/>
            <a:chOff x="10075334" y="0"/>
            <a:chExt cx="1964266" cy="6858000"/>
          </a:xfrm>
        </p:grpSpPr>
        <p:sp>
          <p:nvSpPr>
            <p:cNvPr id="27" name="Rectangle 26">
              <a:extLst>
                <a:ext uri="{FF2B5EF4-FFF2-40B4-BE49-F238E27FC236}">
                  <a16:creationId xmlns:a16="http://schemas.microsoft.com/office/drawing/2014/main" id="{24C19D5F-322B-CD96-CD37-8D703FCE7DC1}"/>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28" name="TextBox 27">
              <a:extLst>
                <a:ext uri="{FF2B5EF4-FFF2-40B4-BE49-F238E27FC236}">
                  <a16:creationId xmlns:a16="http://schemas.microsoft.com/office/drawing/2014/main" id="{A534F40C-E93A-3FB3-B48E-2E3F18C2097F}"/>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1</a:t>
              </a:r>
            </a:p>
          </p:txBody>
        </p:sp>
        <p:sp>
          <p:nvSpPr>
            <p:cNvPr id="29" name="TextBox 28">
              <a:extLst>
                <a:ext uri="{FF2B5EF4-FFF2-40B4-BE49-F238E27FC236}">
                  <a16:creationId xmlns:a16="http://schemas.microsoft.com/office/drawing/2014/main" id="{F4E8EFC0-39B2-8F8E-50BF-3CB86665275B}"/>
                </a:ext>
              </a:extLst>
            </p:cNvPr>
            <p:cNvSpPr txBox="1"/>
            <p:nvPr/>
          </p:nvSpPr>
          <p:spPr>
            <a:xfrm>
              <a:off x="10312401" y="2709333"/>
              <a:ext cx="1490132" cy="3816429"/>
            </a:xfrm>
            <a:prstGeom prst="rect">
              <a:avLst/>
            </a:prstGeom>
            <a:noFill/>
          </p:spPr>
          <p:txBody>
            <a:bodyPr wrap="square" rtlCol="0">
              <a:spAutoFit/>
            </a:bodyPr>
            <a:lstStyle/>
            <a:p>
              <a:r>
                <a:rPr lang="en-IN" sz="2200" dirty="0">
                  <a:effectLst/>
                  <a:latin typeface="Agency FB" panose="020B0503020202020204" pitchFamily="34" charset="0"/>
                </a:rPr>
                <a:t>Are there specific states that significantly contribute to Adidas' sales, and if so, which products are popular in these states?</a:t>
              </a:r>
              <a:endParaRPr lang="en-IN" sz="2200" dirty="0">
                <a:latin typeface="Agency FB" panose="020B0503020202020204" pitchFamily="34" charset="0"/>
              </a:endParaRPr>
            </a:p>
          </p:txBody>
        </p:sp>
      </p:grpSp>
      <p:sp>
        <p:nvSpPr>
          <p:cNvPr id="32" name="TextBox 31">
            <a:extLst>
              <a:ext uri="{FF2B5EF4-FFF2-40B4-BE49-F238E27FC236}">
                <a16:creationId xmlns:a16="http://schemas.microsoft.com/office/drawing/2014/main" id="{D0A9EF17-C7BA-8CF4-E06D-0982760C02EE}"/>
              </a:ext>
            </a:extLst>
          </p:cNvPr>
          <p:cNvSpPr txBox="1"/>
          <p:nvPr/>
        </p:nvSpPr>
        <p:spPr>
          <a:xfrm rot="16200000">
            <a:off x="-2734724" y="2967337"/>
            <a:ext cx="6858001" cy="923330"/>
          </a:xfrm>
          <a:prstGeom prst="rect">
            <a:avLst/>
          </a:prstGeom>
          <a:noFill/>
        </p:spPr>
        <p:txBody>
          <a:bodyPr wrap="square" rtlCol="0">
            <a:spAutoFit/>
          </a:bodyPr>
          <a:lstStyle/>
          <a:p>
            <a:pPr algn="ctr"/>
            <a:r>
              <a:rPr lang="en-IN" sz="5400" b="1" dirty="0">
                <a:latin typeface="Aharoni" panose="02010803020104030203" pitchFamily="2" charset="-79"/>
                <a:cs typeface="Aharoni" panose="02010803020104030203" pitchFamily="2" charset="-79"/>
              </a:rPr>
              <a:t>Research Questions</a:t>
            </a:r>
          </a:p>
        </p:txBody>
      </p:sp>
    </p:spTree>
    <p:extLst>
      <p:ext uri="{BB962C8B-B14F-4D97-AF65-F5344CB8AC3E}">
        <p14:creationId xmlns:p14="http://schemas.microsoft.com/office/powerpoint/2010/main" val="204977519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EF43621F-4DC4-5943-BDDB-CA03A2340EC0}"/>
              </a:ext>
            </a:extLst>
          </p:cNvPr>
          <p:cNvGrpSpPr/>
          <p:nvPr/>
        </p:nvGrpSpPr>
        <p:grpSpPr>
          <a:xfrm>
            <a:off x="4758281" y="-33867"/>
            <a:ext cx="1964266" cy="6858000"/>
            <a:chOff x="10075334" y="0"/>
            <a:chExt cx="1964266" cy="6858000"/>
          </a:xfrm>
        </p:grpSpPr>
        <p:sp>
          <p:nvSpPr>
            <p:cNvPr id="4" name="Rectangle 3">
              <a:extLst>
                <a:ext uri="{FF2B5EF4-FFF2-40B4-BE49-F238E27FC236}">
                  <a16:creationId xmlns:a16="http://schemas.microsoft.com/office/drawing/2014/main" id="{0BEBBE09-B86A-FCB2-1428-25FEA300FDF1}"/>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7" name="TextBox 6">
              <a:extLst>
                <a:ext uri="{FF2B5EF4-FFF2-40B4-BE49-F238E27FC236}">
                  <a16:creationId xmlns:a16="http://schemas.microsoft.com/office/drawing/2014/main" id="{6D120874-158C-3AEC-37E9-186DF537F976}"/>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6</a:t>
              </a:r>
            </a:p>
          </p:txBody>
        </p:sp>
        <p:sp>
          <p:nvSpPr>
            <p:cNvPr id="8" name="TextBox 7">
              <a:extLst>
                <a:ext uri="{FF2B5EF4-FFF2-40B4-BE49-F238E27FC236}">
                  <a16:creationId xmlns:a16="http://schemas.microsoft.com/office/drawing/2014/main" id="{245A3E69-0629-6A65-0E60-214CD64B0ECD}"/>
                </a:ext>
              </a:extLst>
            </p:cNvPr>
            <p:cNvSpPr txBox="1"/>
            <p:nvPr/>
          </p:nvSpPr>
          <p:spPr>
            <a:xfrm>
              <a:off x="10312401" y="2709333"/>
              <a:ext cx="1490132" cy="3785652"/>
            </a:xfrm>
            <a:prstGeom prst="rect">
              <a:avLst/>
            </a:prstGeom>
            <a:noFill/>
          </p:spPr>
          <p:txBody>
            <a:bodyPr wrap="square" rtlCol="0">
              <a:spAutoFit/>
            </a:bodyPr>
            <a:lstStyle/>
            <a:p>
              <a:r>
                <a:rPr lang="en-IN" sz="2400" dirty="0">
                  <a:effectLst/>
                  <a:latin typeface="Agency FB" panose="020B0503020202020204" pitchFamily="34" charset="0"/>
                </a:rPr>
                <a:t>How do sales vary by product category, and what is the most popular sales method for each category?</a:t>
              </a:r>
              <a:endParaRPr lang="en-IN" sz="2400" dirty="0">
                <a:latin typeface="Agency FB" panose="020B0503020202020204" pitchFamily="34" charset="0"/>
              </a:endParaRPr>
            </a:p>
          </p:txBody>
        </p:sp>
      </p:grpSp>
      <p:grpSp>
        <p:nvGrpSpPr>
          <p:cNvPr id="10" name="Group 9">
            <a:extLst>
              <a:ext uri="{FF2B5EF4-FFF2-40B4-BE49-F238E27FC236}">
                <a16:creationId xmlns:a16="http://schemas.microsoft.com/office/drawing/2014/main" id="{89F839BA-1CE5-C4DF-50D8-D44DAEE02B26}"/>
              </a:ext>
            </a:extLst>
          </p:cNvPr>
          <p:cNvGrpSpPr/>
          <p:nvPr/>
        </p:nvGrpSpPr>
        <p:grpSpPr>
          <a:xfrm>
            <a:off x="4792141" y="0"/>
            <a:ext cx="1964266" cy="6858000"/>
            <a:chOff x="10075334" y="0"/>
            <a:chExt cx="1964266" cy="6858000"/>
          </a:xfrm>
        </p:grpSpPr>
        <p:sp>
          <p:nvSpPr>
            <p:cNvPr id="11" name="Rectangle 10">
              <a:extLst>
                <a:ext uri="{FF2B5EF4-FFF2-40B4-BE49-F238E27FC236}">
                  <a16:creationId xmlns:a16="http://schemas.microsoft.com/office/drawing/2014/main" id="{7D27F852-5BEE-1C55-F22D-DCAB2B032D0A}"/>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12" name="TextBox 11">
              <a:extLst>
                <a:ext uri="{FF2B5EF4-FFF2-40B4-BE49-F238E27FC236}">
                  <a16:creationId xmlns:a16="http://schemas.microsoft.com/office/drawing/2014/main" id="{8212B8B7-9240-CD5F-03CC-99BE44B78364}"/>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5</a:t>
              </a:r>
            </a:p>
          </p:txBody>
        </p:sp>
        <p:sp>
          <p:nvSpPr>
            <p:cNvPr id="13" name="TextBox 12">
              <a:extLst>
                <a:ext uri="{FF2B5EF4-FFF2-40B4-BE49-F238E27FC236}">
                  <a16:creationId xmlns:a16="http://schemas.microsoft.com/office/drawing/2014/main" id="{23AB93CD-3CCC-B346-4ED8-9AE402F0D03D}"/>
                </a:ext>
              </a:extLst>
            </p:cNvPr>
            <p:cNvSpPr txBox="1"/>
            <p:nvPr/>
          </p:nvSpPr>
          <p:spPr>
            <a:xfrm>
              <a:off x="10312401" y="2709333"/>
              <a:ext cx="1490132" cy="3785652"/>
            </a:xfrm>
            <a:prstGeom prst="rect">
              <a:avLst/>
            </a:prstGeom>
            <a:noFill/>
          </p:spPr>
          <p:txBody>
            <a:bodyPr wrap="square" rtlCol="0">
              <a:spAutoFit/>
            </a:bodyPr>
            <a:lstStyle/>
            <a:p>
              <a:r>
                <a:rPr lang="en-IN" sz="2400" dirty="0">
                  <a:effectLst/>
                  <a:latin typeface="Agency FB" panose="020B0503020202020204" pitchFamily="34" charset="0"/>
                </a:rPr>
                <a:t> Which retailer contributes the most to Adidas' US sales, and what products are driving their sales?</a:t>
              </a:r>
              <a:endParaRPr lang="en-IN" sz="3200" dirty="0">
                <a:latin typeface="Agency FB" panose="020B0503020202020204" pitchFamily="34" charset="0"/>
              </a:endParaRPr>
            </a:p>
          </p:txBody>
        </p:sp>
      </p:grpSp>
      <p:grpSp>
        <p:nvGrpSpPr>
          <p:cNvPr id="14" name="Group 13">
            <a:extLst>
              <a:ext uri="{FF2B5EF4-FFF2-40B4-BE49-F238E27FC236}">
                <a16:creationId xmlns:a16="http://schemas.microsoft.com/office/drawing/2014/main" id="{03EF306A-69C1-AC53-32D3-C6FF441D7E20}"/>
              </a:ext>
            </a:extLst>
          </p:cNvPr>
          <p:cNvGrpSpPr/>
          <p:nvPr/>
        </p:nvGrpSpPr>
        <p:grpSpPr>
          <a:xfrm>
            <a:off x="4792141" y="0"/>
            <a:ext cx="1964266" cy="6858000"/>
            <a:chOff x="10075334" y="0"/>
            <a:chExt cx="1964266" cy="6858000"/>
          </a:xfrm>
        </p:grpSpPr>
        <p:sp>
          <p:nvSpPr>
            <p:cNvPr id="15" name="Rectangle 14">
              <a:extLst>
                <a:ext uri="{FF2B5EF4-FFF2-40B4-BE49-F238E27FC236}">
                  <a16:creationId xmlns:a16="http://schemas.microsoft.com/office/drawing/2014/main" id="{8DDB1184-B61B-95E5-B90A-7EEB4D65E6EB}"/>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16" name="TextBox 15">
              <a:extLst>
                <a:ext uri="{FF2B5EF4-FFF2-40B4-BE49-F238E27FC236}">
                  <a16:creationId xmlns:a16="http://schemas.microsoft.com/office/drawing/2014/main" id="{E05F0B96-AEC3-0E54-6EAB-1E1AEAFBD310}"/>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4</a:t>
              </a:r>
            </a:p>
          </p:txBody>
        </p:sp>
        <p:sp>
          <p:nvSpPr>
            <p:cNvPr id="17" name="TextBox 16">
              <a:extLst>
                <a:ext uri="{FF2B5EF4-FFF2-40B4-BE49-F238E27FC236}">
                  <a16:creationId xmlns:a16="http://schemas.microsoft.com/office/drawing/2014/main" id="{ED94EB74-579F-2B0A-BB7E-CAD040BE1B1C}"/>
                </a:ext>
              </a:extLst>
            </p:cNvPr>
            <p:cNvSpPr txBox="1"/>
            <p:nvPr/>
          </p:nvSpPr>
          <p:spPr>
            <a:xfrm>
              <a:off x="10312401" y="2709333"/>
              <a:ext cx="1490132" cy="2677656"/>
            </a:xfrm>
            <a:prstGeom prst="rect">
              <a:avLst/>
            </a:prstGeom>
            <a:noFill/>
          </p:spPr>
          <p:txBody>
            <a:bodyPr wrap="square" rtlCol="0">
              <a:spAutoFit/>
            </a:bodyPr>
            <a:lstStyle/>
            <a:p>
              <a:r>
                <a:rPr lang="en-IN" sz="2400" dirty="0">
                  <a:effectLst/>
                  <a:latin typeface="Agency FB" panose="020B0503020202020204" pitchFamily="34" charset="0"/>
                </a:rPr>
                <a:t>Is there a correlation between the region and the total sales or profitability?</a:t>
              </a:r>
              <a:endParaRPr lang="en-IN" sz="2400" dirty="0">
                <a:latin typeface="Agency FB" panose="020B0503020202020204" pitchFamily="34" charset="0"/>
              </a:endParaRPr>
            </a:p>
          </p:txBody>
        </p:sp>
      </p:grpSp>
      <p:grpSp>
        <p:nvGrpSpPr>
          <p:cNvPr id="18" name="Group 17">
            <a:extLst>
              <a:ext uri="{FF2B5EF4-FFF2-40B4-BE49-F238E27FC236}">
                <a16:creationId xmlns:a16="http://schemas.microsoft.com/office/drawing/2014/main" id="{DD3ED436-ADFC-F142-5023-1CA63FB75AFD}"/>
              </a:ext>
            </a:extLst>
          </p:cNvPr>
          <p:cNvGrpSpPr/>
          <p:nvPr/>
        </p:nvGrpSpPr>
        <p:grpSpPr>
          <a:xfrm>
            <a:off x="4792146" y="0"/>
            <a:ext cx="1964266" cy="6858000"/>
            <a:chOff x="10075334" y="0"/>
            <a:chExt cx="1964266" cy="6858000"/>
          </a:xfrm>
        </p:grpSpPr>
        <p:sp>
          <p:nvSpPr>
            <p:cNvPr id="19" name="Rectangle 18">
              <a:extLst>
                <a:ext uri="{FF2B5EF4-FFF2-40B4-BE49-F238E27FC236}">
                  <a16:creationId xmlns:a16="http://schemas.microsoft.com/office/drawing/2014/main" id="{8C827EC7-663F-AA4B-2635-B42AECB75DF5}"/>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20" name="TextBox 19">
              <a:extLst>
                <a:ext uri="{FF2B5EF4-FFF2-40B4-BE49-F238E27FC236}">
                  <a16:creationId xmlns:a16="http://schemas.microsoft.com/office/drawing/2014/main" id="{C9E4A131-F781-C993-4541-3FE4278AB57A}"/>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3</a:t>
              </a:r>
            </a:p>
          </p:txBody>
        </p:sp>
        <p:sp>
          <p:nvSpPr>
            <p:cNvPr id="21" name="TextBox 20">
              <a:extLst>
                <a:ext uri="{FF2B5EF4-FFF2-40B4-BE49-F238E27FC236}">
                  <a16:creationId xmlns:a16="http://schemas.microsoft.com/office/drawing/2014/main" id="{368FB3D5-7C93-AE0E-1923-32E041F07E43}"/>
                </a:ext>
              </a:extLst>
            </p:cNvPr>
            <p:cNvSpPr txBox="1"/>
            <p:nvPr/>
          </p:nvSpPr>
          <p:spPr>
            <a:xfrm>
              <a:off x="10312401" y="2709333"/>
              <a:ext cx="1490132" cy="2677656"/>
            </a:xfrm>
            <a:prstGeom prst="rect">
              <a:avLst/>
            </a:prstGeom>
            <a:noFill/>
          </p:spPr>
          <p:txBody>
            <a:bodyPr wrap="square" rtlCol="0">
              <a:spAutoFit/>
            </a:bodyPr>
            <a:lstStyle/>
            <a:p>
              <a:r>
                <a:rPr lang="en-IN" sz="2400" dirty="0">
                  <a:effectLst/>
                  <a:latin typeface="Agency FB" panose="020B0503020202020204" pitchFamily="34" charset="0"/>
                </a:rPr>
                <a:t> What are the key periods when Adidas experiences spikes or declines in sales?</a:t>
              </a:r>
              <a:endParaRPr lang="en-IN" sz="2400" dirty="0">
                <a:latin typeface="Agency FB" panose="020B0503020202020204" pitchFamily="34" charset="0"/>
              </a:endParaRPr>
            </a:p>
          </p:txBody>
        </p:sp>
      </p:grpSp>
      <p:grpSp>
        <p:nvGrpSpPr>
          <p:cNvPr id="22" name="Group 21">
            <a:extLst>
              <a:ext uri="{FF2B5EF4-FFF2-40B4-BE49-F238E27FC236}">
                <a16:creationId xmlns:a16="http://schemas.microsoft.com/office/drawing/2014/main" id="{60071CBE-F2AA-BA1B-6036-88080742CB37}"/>
              </a:ext>
            </a:extLst>
          </p:cNvPr>
          <p:cNvGrpSpPr/>
          <p:nvPr/>
        </p:nvGrpSpPr>
        <p:grpSpPr>
          <a:xfrm>
            <a:off x="3031082" y="0"/>
            <a:ext cx="1964266" cy="6858000"/>
            <a:chOff x="10075334" y="0"/>
            <a:chExt cx="1964266" cy="6858000"/>
          </a:xfrm>
        </p:grpSpPr>
        <p:sp>
          <p:nvSpPr>
            <p:cNvPr id="23" name="Rectangle 22">
              <a:extLst>
                <a:ext uri="{FF2B5EF4-FFF2-40B4-BE49-F238E27FC236}">
                  <a16:creationId xmlns:a16="http://schemas.microsoft.com/office/drawing/2014/main" id="{8E91D9A0-7A57-075E-D47D-BB2F4CBE0235}"/>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24" name="TextBox 23">
              <a:extLst>
                <a:ext uri="{FF2B5EF4-FFF2-40B4-BE49-F238E27FC236}">
                  <a16:creationId xmlns:a16="http://schemas.microsoft.com/office/drawing/2014/main" id="{4F9A3D90-001C-0202-2492-D674C36CB1F0}"/>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2</a:t>
              </a:r>
            </a:p>
          </p:txBody>
        </p:sp>
        <p:sp>
          <p:nvSpPr>
            <p:cNvPr id="25" name="TextBox 24">
              <a:extLst>
                <a:ext uri="{FF2B5EF4-FFF2-40B4-BE49-F238E27FC236}">
                  <a16:creationId xmlns:a16="http://schemas.microsoft.com/office/drawing/2014/main" id="{69B4D367-9F46-B724-1CB1-03534BB591CD}"/>
                </a:ext>
              </a:extLst>
            </p:cNvPr>
            <p:cNvSpPr txBox="1"/>
            <p:nvPr/>
          </p:nvSpPr>
          <p:spPr>
            <a:xfrm>
              <a:off x="10312401" y="2709333"/>
              <a:ext cx="1490132" cy="3785652"/>
            </a:xfrm>
            <a:prstGeom prst="rect">
              <a:avLst/>
            </a:prstGeom>
            <a:noFill/>
          </p:spPr>
          <p:txBody>
            <a:bodyPr wrap="square" rtlCol="0">
              <a:spAutoFit/>
            </a:bodyPr>
            <a:lstStyle/>
            <a:p>
              <a:r>
                <a:rPr lang="en-IN" sz="2400" dirty="0">
                  <a:effectLst/>
                  <a:latin typeface="Agency FB" panose="020B0503020202020204" pitchFamily="34" charset="0"/>
                </a:rPr>
                <a:t>How have sales, profit, and operating margin changed over time on a month-over-month (MOM) basis?</a:t>
              </a:r>
              <a:endParaRPr lang="en-IN" sz="2400" dirty="0">
                <a:latin typeface="Agency FB" panose="020B0503020202020204" pitchFamily="34" charset="0"/>
              </a:endParaRPr>
            </a:p>
          </p:txBody>
        </p:sp>
      </p:grpSp>
      <p:grpSp>
        <p:nvGrpSpPr>
          <p:cNvPr id="26" name="Group 25">
            <a:extLst>
              <a:ext uri="{FF2B5EF4-FFF2-40B4-BE49-F238E27FC236}">
                <a16:creationId xmlns:a16="http://schemas.microsoft.com/office/drawing/2014/main" id="{CC1A6B37-AA32-ADF0-61F5-1FD648C1EC5D}"/>
              </a:ext>
            </a:extLst>
          </p:cNvPr>
          <p:cNvGrpSpPr/>
          <p:nvPr/>
        </p:nvGrpSpPr>
        <p:grpSpPr>
          <a:xfrm>
            <a:off x="1236152" y="0"/>
            <a:ext cx="1964266" cy="6858000"/>
            <a:chOff x="10075334" y="0"/>
            <a:chExt cx="1964266" cy="6858000"/>
          </a:xfrm>
        </p:grpSpPr>
        <p:sp>
          <p:nvSpPr>
            <p:cNvPr id="27" name="Rectangle 26">
              <a:extLst>
                <a:ext uri="{FF2B5EF4-FFF2-40B4-BE49-F238E27FC236}">
                  <a16:creationId xmlns:a16="http://schemas.microsoft.com/office/drawing/2014/main" id="{24C19D5F-322B-CD96-CD37-8D703FCE7DC1}"/>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28" name="TextBox 27">
              <a:extLst>
                <a:ext uri="{FF2B5EF4-FFF2-40B4-BE49-F238E27FC236}">
                  <a16:creationId xmlns:a16="http://schemas.microsoft.com/office/drawing/2014/main" id="{A534F40C-E93A-3FB3-B48E-2E3F18C2097F}"/>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1</a:t>
              </a:r>
            </a:p>
          </p:txBody>
        </p:sp>
        <p:sp>
          <p:nvSpPr>
            <p:cNvPr id="29" name="TextBox 28">
              <a:extLst>
                <a:ext uri="{FF2B5EF4-FFF2-40B4-BE49-F238E27FC236}">
                  <a16:creationId xmlns:a16="http://schemas.microsoft.com/office/drawing/2014/main" id="{F4E8EFC0-39B2-8F8E-50BF-3CB86665275B}"/>
                </a:ext>
              </a:extLst>
            </p:cNvPr>
            <p:cNvSpPr txBox="1"/>
            <p:nvPr/>
          </p:nvSpPr>
          <p:spPr>
            <a:xfrm>
              <a:off x="10312401" y="2709333"/>
              <a:ext cx="1490132" cy="3816429"/>
            </a:xfrm>
            <a:prstGeom prst="rect">
              <a:avLst/>
            </a:prstGeom>
            <a:noFill/>
          </p:spPr>
          <p:txBody>
            <a:bodyPr wrap="square" rtlCol="0">
              <a:spAutoFit/>
            </a:bodyPr>
            <a:lstStyle/>
            <a:p>
              <a:r>
                <a:rPr lang="en-IN" sz="2200" dirty="0">
                  <a:effectLst/>
                  <a:latin typeface="Agency FB" panose="020B0503020202020204" pitchFamily="34" charset="0"/>
                </a:rPr>
                <a:t>Are there specific states that significantly contribute to Adidas' sales, and if so, which products are popular in these states?</a:t>
              </a:r>
              <a:endParaRPr lang="en-IN" sz="2200" dirty="0">
                <a:latin typeface="Agency FB" panose="020B0503020202020204" pitchFamily="34" charset="0"/>
              </a:endParaRPr>
            </a:p>
          </p:txBody>
        </p:sp>
      </p:grpSp>
      <p:sp>
        <p:nvSpPr>
          <p:cNvPr id="32" name="TextBox 31">
            <a:extLst>
              <a:ext uri="{FF2B5EF4-FFF2-40B4-BE49-F238E27FC236}">
                <a16:creationId xmlns:a16="http://schemas.microsoft.com/office/drawing/2014/main" id="{D0A9EF17-C7BA-8CF4-E06D-0982760C02EE}"/>
              </a:ext>
            </a:extLst>
          </p:cNvPr>
          <p:cNvSpPr txBox="1"/>
          <p:nvPr/>
        </p:nvSpPr>
        <p:spPr>
          <a:xfrm rot="16200000">
            <a:off x="-2734724" y="2967337"/>
            <a:ext cx="6858001" cy="923330"/>
          </a:xfrm>
          <a:prstGeom prst="rect">
            <a:avLst/>
          </a:prstGeom>
          <a:noFill/>
        </p:spPr>
        <p:txBody>
          <a:bodyPr wrap="square" rtlCol="0">
            <a:spAutoFit/>
          </a:bodyPr>
          <a:lstStyle/>
          <a:p>
            <a:pPr algn="ctr"/>
            <a:r>
              <a:rPr lang="en-IN" sz="5400" b="1" dirty="0">
                <a:latin typeface="Aharoni" panose="02010803020104030203" pitchFamily="2" charset="-79"/>
                <a:cs typeface="Aharoni" panose="02010803020104030203" pitchFamily="2" charset="-79"/>
              </a:rPr>
              <a:t>Research Questions</a:t>
            </a:r>
          </a:p>
        </p:txBody>
      </p:sp>
    </p:spTree>
    <p:extLst>
      <p:ext uri="{BB962C8B-B14F-4D97-AF65-F5344CB8AC3E}">
        <p14:creationId xmlns:p14="http://schemas.microsoft.com/office/powerpoint/2010/main" val="26523411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EF43621F-4DC4-5943-BDDB-CA03A2340EC0}"/>
              </a:ext>
            </a:extLst>
          </p:cNvPr>
          <p:cNvGrpSpPr/>
          <p:nvPr/>
        </p:nvGrpSpPr>
        <p:grpSpPr>
          <a:xfrm>
            <a:off x="6553205" y="0"/>
            <a:ext cx="1964266" cy="6858000"/>
            <a:chOff x="10075334" y="0"/>
            <a:chExt cx="1964266" cy="6858000"/>
          </a:xfrm>
        </p:grpSpPr>
        <p:sp>
          <p:nvSpPr>
            <p:cNvPr id="4" name="Rectangle 3">
              <a:extLst>
                <a:ext uri="{FF2B5EF4-FFF2-40B4-BE49-F238E27FC236}">
                  <a16:creationId xmlns:a16="http://schemas.microsoft.com/office/drawing/2014/main" id="{0BEBBE09-B86A-FCB2-1428-25FEA300FDF1}"/>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7" name="TextBox 6">
              <a:extLst>
                <a:ext uri="{FF2B5EF4-FFF2-40B4-BE49-F238E27FC236}">
                  <a16:creationId xmlns:a16="http://schemas.microsoft.com/office/drawing/2014/main" id="{6D120874-158C-3AEC-37E9-186DF537F976}"/>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6</a:t>
              </a:r>
            </a:p>
          </p:txBody>
        </p:sp>
        <p:sp>
          <p:nvSpPr>
            <p:cNvPr id="8" name="TextBox 7">
              <a:extLst>
                <a:ext uri="{FF2B5EF4-FFF2-40B4-BE49-F238E27FC236}">
                  <a16:creationId xmlns:a16="http://schemas.microsoft.com/office/drawing/2014/main" id="{245A3E69-0629-6A65-0E60-214CD64B0ECD}"/>
                </a:ext>
              </a:extLst>
            </p:cNvPr>
            <p:cNvSpPr txBox="1"/>
            <p:nvPr/>
          </p:nvSpPr>
          <p:spPr>
            <a:xfrm>
              <a:off x="10312401" y="2709333"/>
              <a:ext cx="1490132" cy="3785652"/>
            </a:xfrm>
            <a:prstGeom prst="rect">
              <a:avLst/>
            </a:prstGeom>
            <a:noFill/>
          </p:spPr>
          <p:txBody>
            <a:bodyPr wrap="square" rtlCol="0">
              <a:spAutoFit/>
            </a:bodyPr>
            <a:lstStyle/>
            <a:p>
              <a:r>
                <a:rPr lang="en-IN" sz="2400" dirty="0">
                  <a:effectLst/>
                  <a:latin typeface="Agency FB" panose="020B0503020202020204" pitchFamily="34" charset="0"/>
                </a:rPr>
                <a:t>How do sales vary by product category, and what is the most popular sales method for each category?</a:t>
              </a:r>
              <a:endParaRPr lang="en-IN" sz="2400" dirty="0">
                <a:latin typeface="Agency FB" panose="020B0503020202020204" pitchFamily="34" charset="0"/>
              </a:endParaRPr>
            </a:p>
          </p:txBody>
        </p:sp>
      </p:grpSp>
      <p:grpSp>
        <p:nvGrpSpPr>
          <p:cNvPr id="10" name="Group 9">
            <a:extLst>
              <a:ext uri="{FF2B5EF4-FFF2-40B4-BE49-F238E27FC236}">
                <a16:creationId xmlns:a16="http://schemas.microsoft.com/office/drawing/2014/main" id="{89F839BA-1CE5-C4DF-50D8-D44DAEE02B26}"/>
              </a:ext>
            </a:extLst>
          </p:cNvPr>
          <p:cNvGrpSpPr/>
          <p:nvPr/>
        </p:nvGrpSpPr>
        <p:grpSpPr>
          <a:xfrm>
            <a:off x="6570141" y="0"/>
            <a:ext cx="1964266" cy="6858000"/>
            <a:chOff x="10075334" y="0"/>
            <a:chExt cx="1964266" cy="6858000"/>
          </a:xfrm>
        </p:grpSpPr>
        <p:sp>
          <p:nvSpPr>
            <p:cNvPr id="11" name="Rectangle 10">
              <a:extLst>
                <a:ext uri="{FF2B5EF4-FFF2-40B4-BE49-F238E27FC236}">
                  <a16:creationId xmlns:a16="http://schemas.microsoft.com/office/drawing/2014/main" id="{7D27F852-5BEE-1C55-F22D-DCAB2B032D0A}"/>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12" name="TextBox 11">
              <a:extLst>
                <a:ext uri="{FF2B5EF4-FFF2-40B4-BE49-F238E27FC236}">
                  <a16:creationId xmlns:a16="http://schemas.microsoft.com/office/drawing/2014/main" id="{8212B8B7-9240-CD5F-03CC-99BE44B78364}"/>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5</a:t>
              </a:r>
            </a:p>
          </p:txBody>
        </p:sp>
        <p:sp>
          <p:nvSpPr>
            <p:cNvPr id="13" name="TextBox 12">
              <a:extLst>
                <a:ext uri="{FF2B5EF4-FFF2-40B4-BE49-F238E27FC236}">
                  <a16:creationId xmlns:a16="http://schemas.microsoft.com/office/drawing/2014/main" id="{23AB93CD-3CCC-B346-4ED8-9AE402F0D03D}"/>
                </a:ext>
              </a:extLst>
            </p:cNvPr>
            <p:cNvSpPr txBox="1"/>
            <p:nvPr/>
          </p:nvSpPr>
          <p:spPr>
            <a:xfrm>
              <a:off x="10312401" y="2709333"/>
              <a:ext cx="1490132" cy="3785652"/>
            </a:xfrm>
            <a:prstGeom prst="rect">
              <a:avLst/>
            </a:prstGeom>
            <a:noFill/>
          </p:spPr>
          <p:txBody>
            <a:bodyPr wrap="square" rtlCol="0">
              <a:spAutoFit/>
            </a:bodyPr>
            <a:lstStyle/>
            <a:p>
              <a:r>
                <a:rPr lang="en-IN" sz="2400" dirty="0">
                  <a:effectLst/>
                  <a:latin typeface="Agency FB" panose="020B0503020202020204" pitchFamily="34" charset="0"/>
                </a:rPr>
                <a:t> Which retailer contributes the most to Adidas' US sales, and what products are driving their sales?</a:t>
              </a:r>
              <a:endParaRPr lang="en-IN" sz="3200" dirty="0">
                <a:latin typeface="Agency FB" panose="020B0503020202020204" pitchFamily="34" charset="0"/>
              </a:endParaRPr>
            </a:p>
          </p:txBody>
        </p:sp>
      </p:grpSp>
      <p:grpSp>
        <p:nvGrpSpPr>
          <p:cNvPr id="14" name="Group 13">
            <a:extLst>
              <a:ext uri="{FF2B5EF4-FFF2-40B4-BE49-F238E27FC236}">
                <a16:creationId xmlns:a16="http://schemas.microsoft.com/office/drawing/2014/main" id="{03EF306A-69C1-AC53-32D3-C6FF441D7E20}"/>
              </a:ext>
            </a:extLst>
          </p:cNvPr>
          <p:cNvGrpSpPr/>
          <p:nvPr/>
        </p:nvGrpSpPr>
        <p:grpSpPr>
          <a:xfrm>
            <a:off x="6553205" y="0"/>
            <a:ext cx="1964266" cy="6858000"/>
            <a:chOff x="10075334" y="0"/>
            <a:chExt cx="1964266" cy="6858000"/>
          </a:xfrm>
        </p:grpSpPr>
        <p:sp>
          <p:nvSpPr>
            <p:cNvPr id="15" name="Rectangle 14">
              <a:extLst>
                <a:ext uri="{FF2B5EF4-FFF2-40B4-BE49-F238E27FC236}">
                  <a16:creationId xmlns:a16="http://schemas.microsoft.com/office/drawing/2014/main" id="{8DDB1184-B61B-95E5-B90A-7EEB4D65E6EB}"/>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16" name="TextBox 15">
              <a:extLst>
                <a:ext uri="{FF2B5EF4-FFF2-40B4-BE49-F238E27FC236}">
                  <a16:creationId xmlns:a16="http://schemas.microsoft.com/office/drawing/2014/main" id="{E05F0B96-AEC3-0E54-6EAB-1E1AEAFBD310}"/>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4</a:t>
              </a:r>
            </a:p>
          </p:txBody>
        </p:sp>
        <p:sp>
          <p:nvSpPr>
            <p:cNvPr id="17" name="TextBox 16">
              <a:extLst>
                <a:ext uri="{FF2B5EF4-FFF2-40B4-BE49-F238E27FC236}">
                  <a16:creationId xmlns:a16="http://schemas.microsoft.com/office/drawing/2014/main" id="{ED94EB74-579F-2B0A-BB7E-CAD040BE1B1C}"/>
                </a:ext>
              </a:extLst>
            </p:cNvPr>
            <p:cNvSpPr txBox="1"/>
            <p:nvPr/>
          </p:nvSpPr>
          <p:spPr>
            <a:xfrm>
              <a:off x="10312401" y="2709333"/>
              <a:ext cx="1490132" cy="2677656"/>
            </a:xfrm>
            <a:prstGeom prst="rect">
              <a:avLst/>
            </a:prstGeom>
            <a:noFill/>
          </p:spPr>
          <p:txBody>
            <a:bodyPr wrap="square" rtlCol="0">
              <a:spAutoFit/>
            </a:bodyPr>
            <a:lstStyle/>
            <a:p>
              <a:r>
                <a:rPr lang="en-IN" sz="2400" dirty="0">
                  <a:effectLst/>
                  <a:latin typeface="Agency FB" panose="020B0503020202020204" pitchFamily="34" charset="0"/>
                </a:rPr>
                <a:t>Is there a correlation between the region and the total sales or profitability?</a:t>
              </a:r>
              <a:endParaRPr lang="en-IN" sz="2400" dirty="0">
                <a:latin typeface="Agency FB" panose="020B0503020202020204" pitchFamily="34" charset="0"/>
              </a:endParaRPr>
            </a:p>
          </p:txBody>
        </p:sp>
      </p:grpSp>
      <p:grpSp>
        <p:nvGrpSpPr>
          <p:cNvPr id="18" name="Group 17">
            <a:extLst>
              <a:ext uri="{FF2B5EF4-FFF2-40B4-BE49-F238E27FC236}">
                <a16:creationId xmlns:a16="http://schemas.microsoft.com/office/drawing/2014/main" id="{DD3ED436-ADFC-F142-5023-1CA63FB75AFD}"/>
              </a:ext>
            </a:extLst>
          </p:cNvPr>
          <p:cNvGrpSpPr/>
          <p:nvPr/>
        </p:nvGrpSpPr>
        <p:grpSpPr>
          <a:xfrm>
            <a:off x="4792146" y="0"/>
            <a:ext cx="1964266" cy="6858000"/>
            <a:chOff x="10075334" y="0"/>
            <a:chExt cx="1964266" cy="6858000"/>
          </a:xfrm>
        </p:grpSpPr>
        <p:sp>
          <p:nvSpPr>
            <p:cNvPr id="19" name="Rectangle 18">
              <a:extLst>
                <a:ext uri="{FF2B5EF4-FFF2-40B4-BE49-F238E27FC236}">
                  <a16:creationId xmlns:a16="http://schemas.microsoft.com/office/drawing/2014/main" id="{8C827EC7-663F-AA4B-2635-B42AECB75DF5}"/>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20" name="TextBox 19">
              <a:extLst>
                <a:ext uri="{FF2B5EF4-FFF2-40B4-BE49-F238E27FC236}">
                  <a16:creationId xmlns:a16="http://schemas.microsoft.com/office/drawing/2014/main" id="{C9E4A131-F781-C993-4541-3FE4278AB57A}"/>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3</a:t>
              </a:r>
            </a:p>
          </p:txBody>
        </p:sp>
        <p:sp>
          <p:nvSpPr>
            <p:cNvPr id="21" name="TextBox 20">
              <a:extLst>
                <a:ext uri="{FF2B5EF4-FFF2-40B4-BE49-F238E27FC236}">
                  <a16:creationId xmlns:a16="http://schemas.microsoft.com/office/drawing/2014/main" id="{368FB3D5-7C93-AE0E-1923-32E041F07E43}"/>
                </a:ext>
              </a:extLst>
            </p:cNvPr>
            <p:cNvSpPr txBox="1"/>
            <p:nvPr/>
          </p:nvSpPr>
          <p:spPr>
            <a:xfrm>
              <a:off x="10312401" y="2709333"/>
              <a:ext cx="1490132" cy="2677656"/>
            </a:xfrm>
            <a:prstGeom prst="rect">
              <a:avLst/>
            </a:prstGeom>
            <a:noFill/>
          </p:spPr>
          <p:txBody>
            <a:bodyPr wrap="square" rtlCol="0">
              <a:spAutoFit/>
            </a:bodyPr>
            <a:lstStyle/>
            <a:p>
              <a:r>
                <a:rPr lang="en-IN" sz="2400" dirty="0">
                  <a:effectLst/>
                  <a:latin typeface="Agency FB" panose="020B0503020202020204" pitchFamily="34" charset="0"/>
                </a:rPr>
                <a:t> What are the key periods when Adidas experiences spikes or declines in sales?</a:t>
              </a:r>
              <a:endParaRPr lang="en-IN" sz="2400" dirty="0">
                <a:latin typeface="Agency FB" panose="020B0503020202020204" pitchFamily="34" charset="0"/>
              </a:endParaRPr>
            </a:p>
          </p:txBody>
        </p:sp>
      </p:grpSp>
      <p:grpSp>
        <p:nvGrpSpPr>
          <p:cNvPr id="22" name="Group 21">
            <a:extLst>
              <a:ext uri="{FF2B5EF4-FFF2-40B4-BE49-F238E27FC236}">
                <a16:creationId xmlns:a16="http://schemas.microsoft.com/office/drawing/2014/main" id="{60071CBE-F2AA-BA1B-6036-88080742CB37}"/>
              </a:ext>
            </a:extLst>
          </p:cNvPr>
          <p:cNvGrpSpPr/>
          <p:nvPr/>
        </p:nvGrpSpPr>
        <p:grpSpPr>
          <a:xfrm>
            <a:off x="3031082" y="0"/>
            <a:ext cx="1964266" cy="6858000"/>
            <a:chOff x="10075334" y="0"/>
            <a:chExt cx="1964266" cy="6858000"/>
          </a:xfrm>
        </p:grpSpPr>
        <p:sp>
          <p:nvSpPr>
            <p:cNvPr id="23" name="Rectangle 22">
              <a:extLst>
                <a:ext uri="{FF2B5EF4-FFF2-40B4-BE49-F238E27FC236}">
                  <a16:creationId xmlns:a16="http://schemas.microsoft.com/office/drawing/2014/main" id="{8E91D9A0-7A57-075E-D47D-BB2F4CBE0235}"/>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24" name="TextBox 23">
              <a:extLst>
                <a:ext uri="{FF2B5EF4-FFF2-40B4-BE49-F238E27FC236}">
                  <a16:creationId xmlns:a16="http://schemas.microsoft.com/office/drawing/2014/main" id="{4F9A3D90-001C-0202-2492-D674C36CB1F0}"/>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2</a:t>
              </a:r>
            </a:p>
          </p:txBody>
        </p:sp>
        <p:sp>
          <p:nvSpPr>
            <p:cNvPr id="25" name="TextBox 24">
              <a:extLst>
                <a:ext uri="{FF2B5EF4-FFF2-40B4-BE49-F238E27FC236}">
                  <a16:creationId xmlns:a16="http://schemas.microsoft.com/office/drawing/2014/main" id="{69B4D367-9F46-B724-1CB1-03534BB591CD}"/>
                </a:ext>
              </a:extLst>
            </p:cNvPr>
            <p:cNvSpPr txBox="1"/>
            <p:nvPr/>
          </p:nvSpPr>
          <p:spPr>
            <a:xfrm>
              <a:off x="10312401" y="2709333"/>
              <a:ext cx="1490132" cy="3785652"/>
            </a:xfrm>
            <a:prstGeom prst="rect">
              <a:avLst/>
            </a:prstGeom>
            <a:noFill/>
          </p:spPr>
          <p:txBody>
            <a:bodyPr wrap="square" rtlCol="0">
              <a:spAutoFit/>
            </a:bodyPr>
            <a:lstStyle/>
            <a:p>
              <a:r>
                <a:rPr lang="en-IN" sz="2400" dirty="0">
                  <a:effectLst/>
                  <a:latin typeface="Agency FB" panose="020B0503020202020204" pitchFamily="34" charset="0"/>
                </a:rPr>
                <a:t>How have sales, profit, and operating margin changed over time on a month-over-month (MOM) basis?</a:t>
              </a:r>
              <a:endParaRPr lang="en-IN" sz="2400" dirty="0">
                <a:latin typeface="Agency FB" panose="020B0503020202020204" pitchFamily="34" charset="0"/>
              </a:endParaRPr>
            </a:p>
          </p:txBody>
        </p:sp>
      </p:grpSp>
      <p:grpSp>
        <p:nvGrpSpPr>
          <p:cNvPr id="26" name="Group 25">
            <a:extLst>
              <a:ext uri="{FF2B5EF4-FFF2-40B4-BE49-F238E27FC236}">
                <a16:creationId xmlns:a16="http://schemas.microsoft.com/office/drawing/2014/main" id="{CC1A6B37-AA32-ADF0-61F5-1FD648C1EC5D}"/>
              </a:ext>
            </a:extLst>
          </p:cNvPr>
          <p:cNvGrpSpPr/>
          <p:nvPr/>
        </p:nvGrpSpPr>
        <p:grpSpPr>
          <a:xfrm>
            <a:off x="1236152" y="0"/>
            <a:ext cx="1964266" cy="6858000"/>
            <a:chOff x="10075334" y="0"/>
            <a:chExt cx="1964266" cy="6858000"/>
          </a:xfrm>
        </p:grpSpPr>
        <p:sp>
          <p:nvSpPr>
            <p:cNvPr id="27" name="Rectangle 26">
              <a:extLst>
                <a:ext uri="{FF2B5EF4-FFF2-40B4-BE49-F238E27FC236}">
                  <a16:creationId xmlns:a16="http://schemas.microsoft.com/office/drawing/2014/main" id="{24C19D5F-322B-CD96-CD37-8D703FCE7DC1}"/>
                </a:ext>
              </a:extLst>
            </p:cNvPr>
            <p:cNvSpPr/>
            <p:nvPr/>
          </p:nvSpPr>
          <p:spPr>
            <a:xfrm>
              <a:off x="10075334" y="0"/>
              <a:ext cx="1964266" cy="6858000"/>
            </a:xfrm>
            <a:prstGeom prst="rect">
              <a:avLst/>
            </a:prstGeom>
            <a:solidFill>
              <a:schemeClr val="bg1"/>
            </a:solidFill>
            <a:ln>
              <a:noFill/>
            </a:ln>
            <a:effectLst>
              <a:outerShdw blurRad="635000" dist="127000" dir="3000000" algn="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5050</a:t>
              </a:r>
            </a:p>
          </p:txBody>
        </p:sp>
        <p:sp>
          <p:nvSpPr>
            <p:cNvPr id="28" name="TextBox 27">
              <a:extLst>
                <a:ext uri="{FF2B5EF4-FFF2-40B4-BE49-F238E27FC236}">
                  <a16:creationId xmlns:a16="http://schemas.microsoft.com/office/drawing/2014/main" id="{A534F40C-E93A-3FB3-B48E-2E3F18C2097F}"/>
                </a:ext>
              </a:extLst>
            </p:cNvPr>
            <p:cNvSpPr txBox="1"/>
            <p:nvPr/>
          </p:nvSpPr>
          <p:spPr>
            <a:xfrm>
              <a:off x="10312401" y="270933"/>
              <a:ext cx="1490132" cy="2215991"/>
            </a:xfrm>
            <a:prstGeom prst="rect">
              <a:avLst/>
            </a:prstGeom>
            <a:noFill/>
          </p:spPr>
          <p:txBody>
            <a:bodyPr wrap="square" rtlCol="0">
              <a:spAutoFit/>
            </a:bodyPr>
            <a:lstStyle/>
            <a:p>
              <a:pPr algn="ctr"/>
              <a:r>
                <a:rPr lang="en-IN" sz="13800" dirty="0">
                  <a:latin typeface="Arial Black" panose="020B0A04020102020204" pitchFamily="34" charset="0"/>
                </a:rPr>
                <a:t>1</a:t>
              </a:r>
            </a:p>
          </p:txBody>
        </p:sp>
        <p:sp>
          <p:nvSpPr>
            <p:cNvPr id="29" name="TextBox 28">
              <a:extLst>
                <a:ext uri="{FF2B5EF4-FFF2-40B4-BE49-F238E27FC236}">
                  <a16:creationId xmlns:a16="http://schemas.microsoft.com/office/drawing/2014/main" id="{F4E8EFC0-39B2-8F8E-50BF-3CB86665275B}"/>
                </a:ext>
              </a:extLst>
            </p:cNvPr>
            <p:cNvSpPr txBox="1"/>
            <p:nvPr/>
          </p:nvSpPr>
          <p:spPr>
            <a:xfrm>
              <a:off x="10312401" y="2709333"/>
              <a:ext cx="1490132" cy="3816429"/>
            </a:xfrm>
            <a:prstGeom prst="rect">
              <a:avLst/>
            </a:prstGeom>
            <a:noFill/>
          </p:spPr>
          <p:txBody>
            <a:bodyPr wrap="square" rtlCol="0">
              <a:spAutoFit/>
            </a:bodyPr>
            <a:lstStyle/>
            <a:p>
              <a:r>
                <a:rPr lang="en-IN" sz="2200" dirty="0">
                  <a:effectLst/>
                  <a:latin typeface="Agency FB" panose="020B0503020202020204" pitchFamily="34" charset="0"/>
                </a:rPr>
                <a:t>Are there specific states that significantly contribute to Adidas' sales, and if so, which products are popular in these states?</a:t>
              </a:r>
              <a:endParaRPr lang="en-IN" sz="2200" dirty="0">
                <a:latin typeface="Agency FB" panose="020B0503020202020204" pitchFamily="34" charset="0"/>
              </a:endParaRPr>
            </a:p>
          </p:txBody>
        </p:sp>
      </p:grpSp>
      <p:sp>
        <p:nvSpPr>
          <p:cNvPr id="32" name="TextBox 31">
            <a:extLst>
              <a:ext uri="{FF2B5EF4-FFF2-40B4-BE49-F238E27FC236}">
                <a16:creationId xmlns:a16="http://schemas.microsoft.com/office/drawing/2014/main" id="{D0A9EF17-C7BA-8CF4-E06D-0982760C02EE}"/>
              </a:ext>
            </a:extLst>
          </p:cNvPr>
          <p:cNvSpPr txBox="1"/>
          <p:nvPr/>
        </p:nvSpPr>
        <p:spPr>
          <a:xfrm rot="16200000">
            <a:off x="-2734724" y="2967337"/>
            <a:ext cx="6858001" cy="923330"/>
          </a:xfrm>
          <a:prstGeom prst="rect">
            <a:avLst/>
          </a:prstGeom>
          <a:noFill/>
        </p:spPr>
        <p:txBody>
          <a:bodyPr wrap="square" rtlCol="0">
            <a:spAutoFit/>
          </a:bodyPr>
          <a:lstStyle/>
          <a:p>
            <a:pPr algn="ctr"/>
            <a:r>
              <a:rPr lang="en-IN" sz="5400" b="1" dirty="0">
                <a:latin typeface="Aharoni" panose="02010803020104030203" pitchFamily="2" charset="-79"/>
                <a:cs typeface="Aharoni" panose="02010803020104030203" pitchFamily="2" charset="-79"/>
              </a:rPr>
              <a:t>Research Questions</a:t>
            </a:r>
          </a:p>
        </p:txBody>
      </p:sp>
    </p:spTree>
    <p:extLst>
      <p:ext uri="{BB962C8B-B14F-4D97-AF65-F5344CB8AC3E}">
        <p14:creationId xmlns:p14="http://schemas.microsoft.com/office/powerpoint/2010/main" val="11265893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1012</Words>
  <Application>Microsoft Office PowerPoint</Application>
  <PresentationFormat>Widescreen</PresentationFormat>
  <Paragraphs>147</Paragraphs>
  <Slides>11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Agency FB</vt:lpstr>
      <vt:lpstr>Aharoni</vt:lpstr>
      <vt:lpstr>Aldhabi</vt:lpstr>
      <vt:lpstr>Arial</vt:lpstr>
      <vt:lpstr>Arial Black</vt:lpstr>
      <vt:lpstr>Book Antiqua</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Rakshit Shet</dc:creator>
  <cp:lastModifiedBy>Rakshit Shet</cp:lastModifiedBy>
  <cp:revision>1</cp:revision>
  <dcterms:created xsi:type="dcterms:W3CDTF">2023-10-13T09:53:49Z</dcterms:created>
  <dcterms:modified xsi:type="dcterms:W3CDTF">2023-10-13T11:23:39Z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2023-10-13T11:22:52Z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98695fdd-dc84-4ff1-af70-5c3155e12a87</vt:lpwstr>
  </property>
  <property fmtid="{D5CDD505-2E9C-101B-9397-08002B2CF9AE}" pid="7" name="MSIP_Label_defa4170-0d19-0005-0004-bc88714345d2_ActionId">
    <vt:lpwstr>6806da74-9e4c-4adf-b28f-5d494b029165</vt:lpwstr>
  </property>
  <property fmtid="{D5CDD505-2E9C-101B-9397-08002B2CF9AE}" pid="8" name="MSIP_Label_defa4170-0d19-0005-0004-bc88714345d2_ContentBits">
    <vt:lpwstr>0</vt:lpwstr>
  </property>
</Properties>
</file>

<file path=docProps/thumbnail.jpeg>
</file>